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6"/>
  </p:notesMasterIdLst>
  <p:sldIdLst>
    <p:sldId id="256" r:id="rId5"/>
    <p:sldId id="258" r:id="rId7"/>
    <p:sldId id="259" r:id="rId8"/>
    <p:sldId id="260" r:id="rId9"/>
    <p:sldId id="281" r:id="rId10"/>
    <p:sldId id="282" r:id="rId11"/>
    <p:sldId id="284" r:id="rId12"/>
    <p:sldId id="285" r:id="rId13"/>
    <p:sldId id="286" r:id="rId14"/>
    <p:sldId id="288" r:id="rId15"/>
    <p:sldId id="289" r:id="rId16"/>
    <p:sldId id="290" r:id="rId17"/>
    <p:sldId id="291" r:id="rId18"/>
    <p:sldId id="292" r:id="rId19"/>
    <p:sldId id="293" r:id="rId20"/>
    <p:sldId id="294" r:id="rId21"/>
    <p:sldId id="296" r:id="rId22"/>
    <p:sldId id="297" r:id="rId23"/>
    <p:sldId id="298" r:id="rId24"/>
    <p:sldId id="299" r:id="rId25"/>
    <p:sldId id="300" r:id="rId26"/>
    <p:sldId id="301" r:id="rId27"/>
    <p:sldId id="283" r:id="rId28"/>
    <p:sldId id="302" r:id="rId29"/>
    <p:sldId id="303" r:id="rId30"/>
    <p:sldId id="341" r:id="rId31"/>
    <p:sldId id="321" r:id="rId32"/>
    <p:sldId id="322" r:id="rId33"/>
    <p:sldId id="340" r:id="rId34"/>
    <p:sldId id="269" r:id="rId35"/>
    <p:sldId id="305" r:id="rId36"/>
    <p:sldId id="306" r:id="rId37"/>
    <p:sldId id="307" r:id="rId38"/>
    <p:sldId id="308" r:id="rId39"/>
    <p:sldId id="280" r:id="rId40"/>
    <p:sldId id="361" r:id="rId41"/>
    <p:sldId id="272" r:id="rId42"/>
    <p:sldId id="273" r:id="rId43"/>
    <p:sldId id="274" r:id="rId44"/>
    <p:sldId id="275" r:id="rId45"/>
    <p:sldId id="276" r:id="rId46"/>
    <p:sldId id="277" r:id="rId47"/>
    <p:sldId id="278" r:id="rId48"/>
    <p:sldId id="323" r:id="rId49"/>
    <p:sldId id="268" r:id="rId50"/>
    <p:sldId id="257" r:id="rId51"/>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58"/>
            <p14:sldId id="259"/>
            <p14:sldId id="260"/>
            <p14:sldId id="281"/>
            <p14:sldId id="282"/>
            <p14:sldId id="284"/>
            <p14:sldId id="285"/>
            <p14:sldId id="286"/>
            <p14:sldId id="288"/>
            <p14:sldId id="289"/>
            <p14:sldId id="290"/>
            <p14:sldId id="291"/>
            <p14:sldId id="292"/>
            <p14:sldId id="293"/>
            <p14:sldId id="294"/>
            <p14:sldId id="296"/>
            <p14:sldId id="297"/>
            <p14:sldId id="298"/>
            <p14:sldId id="299"/>
            <p14:sldId id="300"/>
            <p14:sldId id="301"/>
            <p14:sldId id="283"/>
            <p14:sldId id="302"/>
            <p14:sldId id="303"/>
            <p14:sldId id="341"/>
            <p14:sldId id="321"/>
            <p14:sldId id="322"/>
            <p14:sldId id="340"/>
            <p14:sldId id="269"/>
            <p14:sldId id="305"/>
            <p14:sldId id="306"/>
            <p14:sldId id="307"/>
            <p14:sldId id="308"/>
            <p14:sldId id="280"/>
            <p14:sldId id="361"/>
            <p14:sldId id="272"/>
            <p14:sldId id="273"/>
            <p14:sldId id="274"/>
            <p14:sldId id="275"/>
            <p14:sldId id="276"/>
            <p14:sldId id="277"/>
            <p14:sldId id="278"/>
            <p14:sldId id="323"/>
            <p14:sldId id="268"/>
            <p14:sldId id="2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A3FD"/>
    <a:srgbClr val="B43956"/>
    <a:srgbClr val="C562F3"/>
    <a:srgbClr val="D382F5"/>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326" y="5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1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5" Type="http://schemas.openxmlformats.org/officeDocument/2006/relationships/tags" Target="tags/tag1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大家好，欢迎大家来到卜凯老师的体系结构实验课</a:t>
            </a:r>
            <a:endParaRPr lang="zh-CN" altLang="en-US"/>
          </a:p>
          <a:p>
            <a:r>
              <a:rPr lang="zh-CN" altLang="en-US">
                <a:sym typeface="+mn-ea"/>
              </a:rPr>
              <a:t>我是本学期的助教，褚韵洁，很高兴</a:t>
            </a:r>
            <a:r>
              <a:rPr lang="zh-CN" altLang="en-US">
                <a:sym typeface="+mn-ea"/>
              </a:rPr>
              <a:t>能有机会和大家一起学习，希望多多和大家交流讨论</a:t>
            </a:r>
            <a:endParaRPr lang="zh-CN" altLang="en-US"/>
          </a:p>
          <a:p>
            <a:r>
              <a:rPr lang="zh-CN" altLang="en-US">
                <a:sym typeface="+mn-ea"/>
              </a:rPr>
              <a:t>今天我们主要来讲一下第一次实验</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这里就有另一种方法就是</a:t>
            </a:r>
            <a:r>
              <a:rPr lang="en-US" altLang="zh-CN"/>
              <a:t>forward</a:t>
            </a:r>
            <a:r>
              <a:rPr lang="zh-CN" altLang="en-US"/>
              <a:t>来解决，即将第一条指令的对应阶段的结果直接转发给后面的指令，这样就不用硬生生等到第一条指令执行完成。当然这么做的前提是有对应的电路</a:t>
            </a:r>
            <a:r>
              <a:rPr lang="zh-CN" altLang="en-US"/>
              <a:t>实现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同理，这个</a:t>
            </a:r>
            <a:r>
              <a:rPr lang="zh-CN" altLang="en-US">
                <a:sym typeface="+mn-ea"/>
              </a:rPr>
              <a:t>先</a:t>
            </a:r>
            <a:r>
              <a:rPr lang="en-US" altLang="zh-CN">
                <a:sym typeface="+mn-ea"/>
              </a:rPr>
              <a:t>load</a:t>
            </a:r>
            <a:r>
              <a:rPr lang="zh-CN" altLang="en-US">
                <a:sym typeface="+mn-ea"/>
              </a:rPr>
              <a:t>再</a:t>
            </a:r>
            <a:r>
              <a:rPr lang="en-US" altLang="zh-CN">
                <a:sym typeface="+mn-ea"/>
              </a:rPr>
              <a:t>store</a:t>
            </a:r>
            <a:r>
              <a:rPr lang="zh-CN" altLang="en-US">
                <a:sym typeface="+mn-ea"/>
              </a:rPr>
              <a:t>的</a:t>
            </a:r>
            <a:r>
              <a:rPr lang="en-US" altLang="zh-CN"/>
              <a:t>demo</a:t>
            </a:r>
            <a:r>
              <a:rPr lang="zh-CN" altLang="en-US"/>
              <a:t>，也可以用</a:t>
            </a:r>
            <a:r>
              <a:rPr lang="en-US" altLang="zh-CN"/>
              <a:t>forward</a:t>
            </a:r>
            <a:r>
              <a:rPr lang="zh-CN" altLang="en-US"/>
              <a:t>直接解决</a:t>
            </a:r>
            <a:r>
              <a:rPr lang="en-US" altLang="zh-CN"/>
              <a:t>hazard</a:t>
            </a:r>
            <a:r>
              <a:rPr lang="zh-CN" altLang="en-US"/>
              <a:t>问题。但有时候单靠</a:t>
            </a:r>
            <a:r>
              <a:rPr lang="en-US" altLang="zh-CN"/>
              <a:t>forward</a:t>
            </a:r>
            <a:r>
              <a:rPr lang="zh-CN" altLang="en-US"/>
              <a:t>也无法解决</a:t>
            </a:r>
            <a:r>
              <a:rPr lang="zh-CN" altLang="en-US"/>
              <a:t>问题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比如这个例子，这个例子中，在第四个周期开始时</a:t>
            </a:r>
            <a:r>
              <a:rPr lang="en-US" altLang="zh-CN"/>
              <a:t>ALU</a:t>
            </a:r>
            <a:r>
              <a:rPr lang="zh-CN" altLang="en-US"/>
              <a:t>就需要</a:t>
            </a:r>
            <a:r>
              <a:rPr lang="en-US" altLang="zh-CN"/>
              <a:t>R10</a:t>
            </a:r>
            <a:r>
              <a:rPr lang="zh-CN" altLang="en-US"/>
              <a:t>的数据，但</a:t>
            </a:r>
            <a:r>
              <a:rPr lang="en-US" altLang="zh-CN"/>
              <a:t>R10</a:t>
            </a:r>
            <a:r>
              <a:rPr lang="zh-CN" altLang="en-US"/>
              <a:t>中的数据需要等到第四周期结束的时候才会更新，此时如果不干预流水线的话</a:t>
            </a:r>
            <a:r>
              <a:rPr lang="en-US" altLang="zh-CN"/>
              <a:t>add</a:t>
            </a:r>
            <a:r>
              <a:rPr lang="zh-CN" altLang="en-US"/>
              <a:t>指令会取到错误的值，程序的正确性会受到破坏，单靠</a:t>
            </a:r>
            <a:r>
              <a:rPr lang="en-US" altLang="zh-CN"/>
              <a:t>forward</a:t>
            </a:r>
            <a:r>
              <a:rPr lang="zh-CN" altLang="en-US"/>
              <a:t>没有办法解决这个</a:t>
            </a:r>
            <a:r>
              <a:rPr lang="en-US" altLang="zh-CN"/>
              <a:t>hazard</a:t>
            </a:r>
            <a:r>
              <a:rPr lang="zh-CN" altLang="en-US"/>
              <a:t>问题。</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这个时候就需要将</a:t>
            </a:r>
            <a:r>
              <a:rPr lang="en-US" altLang="zh-CN"/>
              <a:t>stall</a:t>
            </a:r>
            <a:r>
              <a:rPr lang="zh-CN" altLang="en-US"/>
              <a:t>和</a:t>
            </a:r>
            <a:r>
              <a:rPr lang="en-US" altLang="zh-CN"/>
              <a:t>forward</a:t>
            </a:r>
            <a:r>
              <a:rPr lang="zh-CN" altLang="en-US"/>
              <a:t>相结合，在这个相似的例子中，我们在</a:t>
            </a:r>
            <a:r>
              <a:rPr lang="en-US" altLang="zh-CN"/>
              <a:t>sub</a:t>
            </a:r>
            <a:r>
              <a:rPr lang="zh-CN" altLang="en-US"/>
              <a:t>指令执行中插入</a:t>
            </a:r>
            <a:r>
              <a:rPr lang="en-US" altLang="zh-CN"/>
              <a:t>bubble</a:t>
            </a:r>
            <a:r>
              <a:rPr lang="zh-CN" altLang="en-US"/>
              <a:t>延后它的执行，再进行</a:t>
            </a:r>
            <a:r>
              <a:rPr lang="en-US" altLang="zh-CN"/>
              <a:t>forward</a:t>
            </a:r>
            <a:r>
              <a:rPr lang="zh-CN" altLang="en-US"/>
              <a:t>，这样就可以维护程序的正确性</a:t>
            </a:r>
            <a:r>
              <a:rPr lang="zh-CN" altLang="en-US"/>
              <a:t>了</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另一个</a:t>
            </a:r>
            <a:r>
              <a:rPr lang="en-US" altLang="zh-CN"/>
              <a:t>hazard</a:t>
            </a:r>
            <a:r>
              <a:rPr lang="zh-CN" altLang="en-US"/>
              <a:t>就是</a:t>
            </a:r>
            <a:r>
              <a:rPr lang="en-US" altLang="zh-CN"/>
              <a:t>control hazard</a:t>
            </a:r>
            <a:r>
              <a:rPr lang="zh-CN" altLang="en-US"/>
              <a:t>，这个主要是由分支指令和返回指令导致的。我们来看一下上面这段样例，这是一段含有分支的指令</a:t>
            </a:r>
            <a:r>
              <a:rPr lang="en-US" altLang="zh-CN"/>
              <a:t>.....</a:t>
            </a:r>
            <a:r>
              <a:rPr lang="zh-CN" altLang="en-US"/>
              <a:t>当</a:t>
            </a:r>
            <a:r>
              <a:rPr lang="en-US" altLang="zh-CN"/>
              <a:t>CPU</a:t>
            </a:r>
            <a:r>
              <a:rPr lang="zh-CN" altLang="en-US"/>
              <a:t>运行到红框标注</a:t>
            </a:r>
            <a:r>
              <a:rPr lang="zh-CN" altLang="en-US"/>
              <a:t>的分支指令这里时不能确定下一条指定的具体地址，产生了</a:t>
            </a:r>
            <a:r>
              <a:rPr lang="en-US" altLang="zh-CN"/>
              <a:t>control </a:t>
            </a:r>
            <a:r>
              <a:rPr lang="en-US" altLang="zh-CN"/>
              <a:t>hazard</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这里是更为直观的指令运行时</a:t>
            </a:r>
            <a:r>
              <a:rPr lang="zh-CN" altLang="en-US"/>
              <a:t>的流水线图</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一般而言，我们可以使用这些方法来解决</a:t>
            </a:r>
            <a:r>
              <a:rPr lang="en-US" altLang="zh-CN"/>
              <a:t>control </a:t>
            </a:r>
            <a:r>
              <a:rPr lang="en-US" altLang="zh-CN"/>
              <a:t>hazard</a:t>
            </a:r>
            <a:endParaRPr lang="en-US" altLang="zh-CN"/>
          </a:p>
          <a:p>
            <a:r>
              <a:rPr lang="zh-CN" altLang="en-US"/>
              <a:t>（</a:t>
            </a:r>
            <a:r>
              <a:rPr lang="en-US" altLang="zh-CN"/>
              <a:t>delayed branch 调整指令的顺序，将一定会执行的指令放在分支指令后面，这样流水线不停顿</a:t>
            </a:r>
            <a:r>
              <a:rPr lang="zh-CN" altLang="en-US"/>
              <a:t>）</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可以选择</a:t>
            </a:r>
            <a:r>
              <a:rPr lang="zh-CN" altLang="en-US"/>
              <a:t>直接冻结流水线，但是这样会浪费很多时间</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当然，我们也可以采用一些</a:t>
            </a:r>
            <a:r>
              <a:rPr lang="zh-CN" altLang="en-US"/>
              <a:t>策略。</a:t>
            </a:r>
            <a:endParaRPr lang="zh-CN" altLang="en-US"/>
          </a:p>
          <a:p>
            <a:r>
              <a:rPr lang="zh-CN" altLang="en-US"/>
              <a:t>遇到分支，无非就是跳转和不跳转两种选择，那我们干脆猜测一下，如果</a:t>
            </a:r>
            <a:r>
              <a:rPr lang="zh-CN" altLang="en-US">
                <a:sym typeface="+mn-ea"/>
              </a:rPr>
              <a:t>预测成功就能节省很多时间，预测失败就</a:t>
            </a:r>
            <a:r>
              <a:rPr lang="en-US" altLang="zh-CN">
                <a:sym typeface="+mn-ea"/>
              </a:rPr>
              <a:t>flush</a:t>
            </a:r>
            <a:r>
              <a:rPr lang="zh-CN" altLang="en-US">
                <a:sym typeface="+mn-ea"/>
              </a:rPr>
              <a:t>掉之前执行的错误指令</a:t>
            </a:r>
            <a:endParaRPr lang="zh-CN" altLang="en-US"/>
          </a:p>
          <a:p>
            <a:r>
              <a:rPr lang="zh-CN" altLang="en-US"/>
              <a:t>最简单的分支预测就是predict not taken，即我们假定它每一次都不跳转，直接执行下一条指令，就是</a:t>
            </a:r>
            <a:r>
              <a:rPr lang="en-US" altLang="zh-CN"/>
              <a:t>PC+4</a:t>
            </a:r>
            <a:r>
              <a:rPr lang="zh-CN" altLang="en-US"/>
              <a:t>。如果最终分支指令执行的结果是需要跳转的话，我们就像图中所示</a:t>
            </a:r>
            <a:r>
              <a:rPr lang="zh-CN" altLang="en-US"/>
              <a:t>一样，</a:t>
            </a:r>
            <a:r>
              <a:rPr lang="en-US" altLang="zh-CN"/>
              <a:t>flush</a:t>
            </a:r>
            <a:r>
              <a:rPr lang="zh-CN" altLang="en-US"/>
              <a:t>掉之前进入流水线的错误指令。</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当然，我们也可以假定</a:t>
            </a:r>
            <a:r>
              <a:rPr lang="en-US" altLang="zh-CN"/>
              <a:t>predic</a:t>
            </a:r>
            <a:r>
              <a:rPr lang="en-US" altLang="zh-CN"/>
              <a:t>t-taken</a:t>
            </a:r>
            <a:r>
              <a:rPr lang="zh-CN" altLang="en-US"/>
              <a:t>，也就是假定一定会跳转，但我们需要等待跳转地址被计算出来才能知道跳转的</a:t>
            </a:r>
            <a:r>
              <a:rPr lang="zh-CN" altLang="en-US"/>
              <a:t>目的地</a:t>
            </a:r>
            <a:endParaRPr lang="zh-CN" altLang="en-US"/>
          </a:p>
          <a:p>
            <a:r>
              <a:rPr lang="zh-CN" altLang="en-US"/>
              <a:t>不过因为跳转指令的条件比较和跳转地址的计算相对而言都是较为简单的操作，因此我们直接将它们都在解码阶段执行完毕，这样流水线只用停顿一个周期。</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这节课主要从实验的主要任务、实验基本原理和操作流程，以及一些需要注意的事项这几个方面</a:t>
            </a:r>
            <a:r>
              <a:rPr lang="zh-CN" altLang="en-US"/>
              <a:t>来展开</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这里是两种分支预测方式的对比图，大家可以比对着看一下，我们本次实验需要实现的是</a:t>
            </a:r>
            <a:r>
              <a:rPr lang="zh-CN" altLang="en-US">
                <a:sym typeface="+mn-ea"/>
              </a:rPr>
              <a:t>predict not taken</a:t>
            </a:r>
            <a:r>
              <a:rPr lang="zh-CN" altLang="en-US">
                <a:sym typeface="+mn-ea"/>
              </a:rPr>
              <a:t>策略</a:t>
            </a:r>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接下来我们来具体看一下本次实验的电路</a:t>
            </a:r>
            <a:r>
              <a:rPr lang="zh-CN" altLang="en-US"/>
              <a:t>图，这里是完整电路</a:t>
            </a:r>
            <a:r>
              <a:rPr lang="zh-CN" altLang="en-US"/>
              <a:t>图</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我们主要看新增的部分，首先是</a:t>
            </a:r>
            <a:r>
              <a:rPr lang="en-US" altLang="zh-CN"/>
              <a:t>forwarding unit</a:t>
            </a:r>
            <a:r>
              <a:rPr lang="zh-CN" altLang="en-US"/>
              <a:t>，我们先来看这个模块的输入，有</a:t>
            </a:r>
            <a:r>
              <a:rPr lang="en-US" altLang="zh-CN"/>
              <a:t>6</a:t>
            </a:r>
            <a:r>
              <a:rPr lang="zh-CN" altLang="en-US"/>
              <a:t>个红色的箭头指向</a:t>
            </a:r>
            <a:r>
              <a:rPr lang="zh-CN" altLang="en-US"/>
              <a:t>它，首先是</a:t>
            </a:r>
            <a:r>
              <a:rPr lang="zh-CN" altLang="en-US"/>
              <a:t>解码阶段两个源寄存器的</a:t>
            </a:r>
            <a:r>
              <a:rPr lang="en-US" altLang="zh-CN"/>
              <a:t>ID</a:t>
            </a:r>
            <a:r>
              <a:rPr lang="zh-CN" altLang="en-US"/>
              <a:t>，然后执行阶段和内存读写阶段的指令的结果和目的寄存器的</a:t>
            </a:r>
            <a:r>
              <a:rPr lang="en-US" altLang="zh-CN"/>
              <a:t>ID</a:t>
            </a:r>
            <a:r>
              <a:rPr lang="zh-CN" altLang="en-US"/>
              <a:t>，</a:t>
            </a:r>
            <a:r>
              <a:rPr lang="en-US" altLang="zh-CN"/>
              <a:t>forward unit</a:t>
            </a:r>
            <a:r>
              <a:rPr lang="zh-CN" altLang="en-US"/>
              <a:t>会利用这些信息判断是否需要</a:t>
            </a:r>
            <a:r>
              <a:rPr lang="en-US" altLang="zh-CN"/>
              <a:t>forward</a:t>
            </a:r>
            <a:r>
              <a:rPr lang="zh-CN" altLang="en-US"/>
              <a:t>，具体呢就是如果此时执行阶段和内存读写阶段的指令会对其目的寄存器进行写操作，并且这个目的寄存器和解码阶段的源寄存器相同，则会发出进行</a:t>
            </a:r>
            <a:r>
              <a:rPr lang="en-US" altLang="zh-CN"/>
              <a:t>forward</a:t>
            </a:r>
            <a:r>
              <a:rPr lang="zh-CN" altLang="en-US"/>
              <a:t>操作的</a:t>
            </a:r>
            <a:r>
              <a:rPr lang="zh-CN" altLang="en-US"/>
              <a:t>信号。</a:t>
            </a:r>
            <a:endParaRPr lang="zh-CN" altLang="en-US"/>
          </a:p>
          <a:p>
            <a:r>
              <a:rPr lang="zh-CN" altLang="en-US"/>
              <a:t>这个模块的这两条标红的输出的</a:t>
            </a:r>
            <a:r>
              <a:rPr lang="en-US" altLang="zh-CN"/>
              <a:t>forward</a:t>
            </a:r>
            <a:r>
              <a:rPr lang="zh-CN" altLang="en-US"/>
              <a:t>信号，会传入</a:t>
            </a:r>
            <a:r>
              <a:rPr lang="en-US" altLang="zh-CN"/>
              <a:t>ID</a:t>
            </a:r>
            <a:r>
              <a:rPr lang="zh-CN" altLang="en-US"/>
              <a:t>阶段</a:t>
            </a:r>
            <a:r>
              <a:rPr lang="zh-CN" altLang="en-US"/>
              <a:t>的这两个多路选择器</a:t>
            </a:r>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forwarding unit</a:t>
            </a:r>
            <a:r>
              <a:rPr lang="zh-CN" altLang="en-US"/>
              <a:t>还有一个输出，这是用来将控制是否需要将内存读取阶段的结果</a:t>
            </a:r>
            <a:r>
              <a:rPr lang="en-US" altLang="zh-CN"/>
              <a:t>forward</a:t>
            </a:r>
            <a:r>
              <a:rPr lang="zh-CN" altLang="en-US"/>
              <a:t>到执行阶段</a:t>
            </a:r>
            <a:r>
              <a:rPr lang="zh-CN" altLang="en-US"/>
              <a:t>的</a:t>
            </a:r>
            <a:endParaRPr lang="zh-CN" altLang="en-US"/>
          </a:p>
          <a:p>
            <a:r>
              <a:rPr lang="zh-CN" altLang="en-US"/>
              <a:t>如果你在解码阶段有一条store指令，</a:t>
            </a:r>
            <a:r>
              <a:rPr lang="zh-CN" altLang="en-US"/>
              <a:t>执行阶段有一条load指令，并且二者的寄存器相同，那其实你也不需要stall，直接</a:t>
            </a:r>
            <a:r>
              <a:rPr lang="en-US" altLang="zh-CN"/>
              <a:t>forward</a:t>
            </a:r>
            <a:r>
              <a:rPr lang="zh-CN" altLang="en-US"/>
              <a:t>就</a:t>
            </a:r>
            <a:r>
              <a:rPr lang="zh-CN" altLang="en-US"/>
              <a:t>行</a:t>
            </a:r>
            <a:endParaRPr lang="zh-CN" altLang="en-US"/>
          </a:p>
          <a:p>
            <a:r>
              <a:rPr lang="en-US" altLang="zh-CN"/>
              <a:t>WPCIR The inverse of the stall signal is used as the write enable for the PC and the IF/ID pipeline register (wpcir).</a:t>
            </a:r>
            <a:endParaRPr lang="en-US" altLang="zh-CN"/>
          </a:p>
          <a:p>
            <a:r>
              <a:rPr lang="zh-CN" altLang="en-US"/>
              <a:t>当</a:t>
            </a:r>
            <a:r>
              <a:rPr lang="en-US" altLang="zh-CN"/>
              <a:t>forward</a:t>
            </a:r>
            <a:r>
              <a:rPr lang="zh-CN" altLang="en-US"/>
              <a:t>不能完全解决的时候，我们就需要配合</a:t>
            </a:r>
            <a:r>
              <a:rPr lang="en-US" altLang="zh-CN"/>
              <a:t>stall</a:t>
            </a:r>
            <a:r>
              <a:rPr lang="zh-CN" altLang="en-US"/>
              <a:t>一起使用，这由</a:t>
            </a:r>
            <a:r>
              <a:rPr lang="zh-CN" altLang="en-US">
                <a:sym typeface="+mn-ea"/>
              </a:rPr>
              <a:t>上面的</a:t>
            </a:r>
            <a:r>
              <a:rPr lang="en-US" altLang="zh-CN">
                <a:sym typeface="+mn-ea"/>
              </a:rPr>
              <a:t>hazard detection unit</a:t>
            </a:r>
            <a:r>
              <a:rPr lang="zh-CN" altLang="en-US">
                <a:sym typeface="+mn-ea"/>
              </a:rPr>
              <a:t>控制，这个单元的输出信号是控制对应的模块是否</a:t>
            </a:r>
            <a:r>
              <a:rPr lang="zh-CN" altLang="en-US">
                <a:sym typeface="+mn-ea"/>
              </a:rPr>
              <a:t>可写</a:t>
            </a:r>
            <a:endParaRPr lang="zh-CN" altLang="en-US">
              <a:sym typeface="+mn-ea"/>
            </a:endParaRPr>
          </a:p>
          <a:p>
            <a:r>
              <a:rPr lang="zh-CN" altLang="en-US"/>
              <a:t>当需要</a:t>
            </a:r>
            <a:r>
              <a:rPr lang="en-US" altLang="zh-CN"/>
              <a:t>stall</a:t>
            </a:r>
            <a:r>
              <a:rPr lang="zh-CN" altLang="en-US"/>
              <a:t>时，</a:t>
            </a:r>
            <a:r>
              <a:rPr lang="en-US" altLang="zh-CN"/>
              <a:t>hazard detection unit</a:t>
            </a:r>
            <a:r>
              <a:rPr lang="zh-CN" altLang="en-US"/>
              <a:t>传给</a:t>
            </a:r>
            <a:r>
              <a:rPr lang="en-US" altLang="zh-CN"/>
              <a:t>PC</a:t>
            </a:r>
            <a:r>
              <a:rPr lang="zh-CN" altLang="en-US"/>
              <a:t>的信号置为</a:t>
            </a:r>
            <a:r>
              <a:rPr lang="en-US" altLang="zh-CN"/>
              <a:t>0</a:t>
            </a:r>
            <a:r>
              <a:rPr lang="zh-CN" altLang="en-US"/>
              <a:t>，意为将</a:t>
            </a:r>
            <a:r>
              <a:rPr lang="en-US" altLang="zh-CN"/>
              <a:t>PC</a:t>
            </a:r>
            <a:r>
              <a:rPr lang="zh-CN" altLang="en-US"/>
              <a:t>设置为不可写状态，这样</a:t>
            </a:r>
            <a:r>
              <a:rPr lang="en-US" altLang="zh-CN"/>
              <a:t>PC</a:t>
            </a:r>
            <a:r>
              <a:rPr lang="zh-CN" altLang="en-US"/>
              <a:t>就不能更新了，从而达到停止流水线的目的；同时，给解码阶段的流水线寄存器的信号置为</a:t>
            </a:r>
            <a:r>
              <a:rPr lang="en-US" altLang="zh-CN"/>
              <a:t>1</a:t>
            </a:r>
            <a:r>
              <a:rPr lang="zh-CN" altLang="en-US"/>
              <a:t>，将它设置为可写状态，使其中的内容可以被</a:t>
            </a:r>
            <a:r>
              <a:rPr lang="en-US" altLang="zh-CN"/>
              <a:t>flush</a:t>
            </a:r>
            <a:r>
              <a:rPr lang="zh-CN" altLang="en-US"/>
              <a:t>。当流水线正常执行时，传给</a:t>
            </a:r>
            <a:r>
              <a:rPr lang="en-US" altLang="zh-CN"/>
              <a:t>PC</a:t>
            </a:r>
            <a:r>
              <a:rPr lang="zh-CN" altLang="en-US"/>
              <a:t>的信号值为</a:t>
            </a:r>
            <a:r>
              <a:rPr lang="en-US" altLang="zh-CN"/>
              <a:t>1</a:t>
            </a:r>
            <a:r>
              <a:rPr lang="zh-CN" altLang="en-US"/>
              <a:t>，传给寄存器的信号值为</a:t>
            </a:r>
            <a:r>
              <a:rPr lang="en-US" altLang="zh-CN"/>
              <a:t>0</a:t>
            </a:r>
            <a:r>
              <a:rPr lang="zh-CN" altLang="en-US"/>
              <a:t>，使</a:t>
            </a:r>
            <a:r>
              <a:rPr lang="en-US" altLang="zh-CN"/>
              <a:t>PC</a:t>
            </a:r>
            <a:r>
              <a:rPr lang="zh-CN" altLang="en-US"/>
              <a:t>可以被正常更新，而寄存器不能被</a:t>
            </a:r>
            <a:r>
              <a:rPr lang="en-US" altLang="zh-CN"/>
              <a:t>flush</a:t>
            </a:r>
            <a:r>
              <a:rPr lang="zh-CN" altLang="en-US"/>
              <a:t>。</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这个部分是跳转指令的地址计算和比较的</a:t>
            </a:r>
            <a:r>
              <a:rPr lang="zh-CN" altLang="en-US"/>
              <a:t>电路</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来看一下实验的代码，</a:t>
            </a:r>
            <a:r>
              <a:t>实验里面把forwarding unit和branch prediction rollback都放到了hazard detection unit这一个单元</a:t>
            </a:r>
            <a:r>
              <a:rPr lang="zh-CN"/>
              <a:t>，</a:t>
            </a:r>
            <a:endParaRPr lang="zh-CN"/>
          </a:p>
          <a:p>
            <a:r>
              <a:rPr lang="zh-CN"/>
              <a:t>大家可能会对这个hazard_optype_ID这个信号有疑问</a:t>
            </a:r>
            <a:endParaRPr lang="zh-CN"/>
          </a:p>
          <a:p>
            <a:r>
              <a:rPr lang="zh-CN"/>
              <a:t>这个是指处于解码阶段的指令的类型，分为</a:t>
            </a:r>
            <a:r>
              <a:rPr lang="en-US" altLang="zh-CN"/>
              <a:t>ALU</a:t>
            </a:r>
            <a:r>
              <a:rPr lang="zh-CN" altLang="en-US"/>
              <a:t>、</a:t>
            </a:r>
            <a:r>
              <a:rPr lang="en-US" altLang="zh-CN"/>
              <a:t>load</a:t>
            </a:r>
            <a:r>
              <a:rPr lang="zh-CN" altLang="en-US"/>
              <a:t>和</a:t>
            </a:r>
            <a:r>
              <a:rPr lang="en-US" altLang="zh-CN"/>
              <a:t>store</a:t>
            </a:r>
            <a:r>
              <a:rPr lang="zh-CN" altLang="en-US"/>
              <a:t>这三类</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然后forwarding这一块代码</a:t>
            </a:r>
            <a:endParaRPr lang="zh-CN" altLang="en-US"/>
          </a:p>
          <a:p>
            <a:r>
              <a:rPr lang="zh-CN" altLang="en-US"/>
              <a:t>可以看到有3个forwarding成立的条件，还有一个stall信号</a:t>
            </a:r>
            <a:endParaRPr lang="zh-CN" altLang="en-US"/>
          </a:p>
          <a:p>
            <a:r>
              <a:rPr lang="zh-CN" altLang="en-US"/>
              <a:t>根据这几个条件输出3个forward多路选择器的值</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当我们需要</a:t>
            </a:r>
            <a:r>
              <a:rPr lang="en-US" altLang="zh-CN"/>
              <a:t>stall</a:t>
            </a:r>
            <a:r>
              <a:rPr lang="zh-CN" altLang="en-US"/>
              <a:t>和</a:t>
            </a:r>
            <a:r>
              <a:rPr lang="en-US" altLang="zh-CN"/>
              <a:t>flush</a:t>
            </a:r>
            <a:r>
              <a:rPr lang="zh-CN" altLang="en-US"/>
              <a:t>时，我们就需要更改这些变量的</a:t>
            </a:r>
            <a:r>
              <a:rPr lang="zh-CN" altLang="en-US"/>
              <a:t>值</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这里给出了仿真rom.hex里面的指令</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这里是ram里面的数据</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本此实验的主要任务是补全代码，完成一个支持</a:t>
            </a:r>
            <a:r>
              <a:rPr lang="en-US" altLang="zh-CN">
                <a:sym typeface="+mn-ea"/>
              </a:rPr>
              <a:t>forwarding</a:t>
            </a:r>
            <a:r>
              <a:rPr lang="zh-CN" altLang="en-US">
                <a:sym typeface="+mn-ea"/>
              </a:rPr>
              <a:t>和</a:t>
            </a:r>
            <a:r>
              <a:rPr lang="en-US" altLang="zh-CN">
                <a:sym typeface="+mn-ea"/>
              </a:rPr>
              <a:t>predict-not-taken</a:t>
            </a:r>
            <a:r>
              <a:rPr lang="zh-CN" altLang="en-US">
                <a:sym typeface="+mn-ea"/>
              </a:rPr>
              <a:t>的五级流水线</a:t>
            </a:r>
            <a:r>
              <a:rPr lang="en-US" altLang="zh-CN">
                <a:sym typeface="+mn-ea"/>
              </a:rPr>
              <a:t>CPU</a:t>
            </a:r>
            <a:endParaRPr lang="en-US"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我们来对照着给出的指令看一下这个仿真图，以标红的这三</a:t>
            </a:r>
            <a:r>
              <a:rPr lang="zh-CN" altLang="en-US"/>
              <a:t>条指令作为样例，很明显这里出现了</a:t>
            </a:r>
            <a:r>
              <a:rPr lang="en-US" altLang="zh-CN"/>
              <a:t>data hazard</a:t>
            </a:r>
            <a:r>
              <a:rPr lang="zh-CN" altLang="en-US"/>
              <a:t>，因为</a:t>
            </a:r>
            <a:r>
              <a:rPr lang="en-US" altLang="zh-CN"/>
              <a:t>add</a:t>
            </a:r>
            <a:r>
              <a:rPr lang="zh-CN" altLang="en-US"/>
              <a:t>指令所需要的寄存器</a:t>
            </a:r>
            <a:r>
              <a:rPr lang="en-US" altLang="zh-CN"/>
              <a:t>x2</a:t>
            </a:r>
            <a:r>
              <a:rPr lang="zh-CN" altLang="en-US"/>
              <a:t>和</a:t>
            </a:r>
            <a:r>
              <a:rPr lang="en-US" altLang="zh-CN"/>
              <a:t>x4</a:t>
            </a:r>
            <a:r>
              <a:rPr lang="zh-CN" altLang="en-US"/>
              <a:t>中的数据要依赖前两条</a:t>
            </a:r>
            <a:r>
              <a:rPr lang="en-US" altLang="zh-CN"/>
              <a:t>load</a:t>
            </a:r>
            <a:r>
              <a:rPr lang="zh-CN" altLang="en-US"/>
              <a:t>指令从内存中取出。</a:t>
            </a:r>
            <a:endParaRPr lang="zh-CN" altLang="en-US"/>
          </a:p>
          <a:p>
            <a:r>
              <a:rPr lang="zh-CN" altLang="en-US"/>
              <a:t>看仿真图中，首先是</a:t>
            </a:r>
            <a:r>
              <a:rPr lang="en-US" altLang="zh-CN"/>
              <a:t>IF</a:t>
            </a:r>
            <a:r>
              <a:rPr lang="zh-CN" altLang="en-US"/>
              <a:t>阶段，这三条指令按顺序进入，都停留了一个周期，然后进入了</a:t>
            </a:r>
            <a:r>
              <a:rPr lang="en-US" altLang="zh-CN"/>
              <a:t>ID</a:t>
            </a:r>
            <a:r>
              <a:rPr lang="zh-CN" altLang="en-US"/>
              <a:t>阶段，这里我们可以发现，</a:t>
            </a:r>
            <a:r>
              <a:rPr lang="en-US" altLang="zh-CN"/>
              <a:t>add</a:t>
            </a:r>
            <a:r>
              <a:rPr lang="zh-CN" altLang="en-US"/>
              <a:t>指令在</a:t>
            </a:r>
            <a:r>
              <a:rPr lang="en-US" altLang="zh-CN"/>
              <a:t>ID</a:t>
            </a:r>
            <a:r>
              <a:rPr lang="zh-CN" altLang="en-US"/>
              <a:t>阶段多待了一个周期，因为</a:t>
            </a:r>
            <a:r>
              <a:rPr lang="en-US" altLang="zh-CN"/>
              <a:t>add</a:t>
            </a:r>
            <a:r>
              <a:rPr lang="zh-CN" altLang="en-US"/>
              <a:t>指令需要等待前两个</a:t>
            </a:r>
            <a:r>
              <a:rPr lang="en-US" altLang="zh-CN"/>
              <a:t>load</a:t>
            </a:r>
            <a:r>
              <a:rPr lang="zh-CN" altLang="en-US"/>
              <a:t>指令的内存读写阶段结束才能拿到它需要的值。</a:t>
            </a:r>
            <a:r>
              <a:rPr lang="zh-CN" altLang="en-US">
                <a:sym typeface="+mn-ea"/>
              </a:rPr>
              <a:t>此时流水线发生了</a:t>
            </a:r>
            <a:r>
              <a:rPr lang="en-US" altLang="zh-CN">
                <a:sym typeface="+mn-ea"/>
              </a:rPr>
              <a:t>stall</a:t>
            </a:r>
            <a:r>
              <a:rPr lang="zh-CN" altLang="en-US">
                <a:sym typeface="+mn-ea"/>
              </a:rPr>
              <a:t>。</a:t>
            </a:r>
            <a:endParaRPr lang="zh-CN" altLang="en-US">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lvl="1"/>
            <a:r>
              <a:rPr lang="zh-CN" altLang="en-US"/>
              <a:t>具体需要大家完成的是实现</a:t>
            </a:r>
            <a:r>
              <a:rPr lang="en-US" altLang="zh-CN" dirty="0" smtClean="0">
                <a:solidFill>
                  <a:srgbClr val="FF0000"/>
                </a:solidFill>
                <a:ea typeface="宋体" panose="02010600030101010101" pitchFamily="2" charset="-122"/>
                <a:sym typeface="+mn-ea"/>
              </a:rPr>
              <a:t>Hazard Detection Unit</a:t>
            </a:r>
            <a:r>
              <a:rPr lang="zh-CN" altLang="en-US" dirty="0" smtClean="0">
                <a:solidFill>
                  <a:srgbClr val="FF0000"/>
                </a:solidFill>
                <a:ea typeface="宋体" panose="02010600030101010101" pitchFamily="2" charset="-122"/>
                <a:sym typeface="+mn-ea"/>
              </a:rPr>
              <a:t>的相关功能</a:t>
            </a:r>
            <a:r>
              <a:rPr lang="zh-CN" altLang="en-US"/>
              <a:t>，</a:t>
            </a:r>
            <a:r>
              <a:rPr lang="zh-CN" altLang="en-US"/>
              <a:t>并完善一下</a:t>
            </a:r>
            <a:r>
              <a:rPr lang="en-US" altLang="zh-CN"/>
              <a:t>datapath</a:t>
            </a:r>
            <a:r>
              <a:rPr lang="zh-CN" altLang="en-US"/>
              <a:t>和</a:t>
            </a:r>
            <a:r>
              <a:rPr lang="en-US" altLang="zh-CN"/>
              <a:t>CPU controller</a:t>
            </a:r>
            <a:endParaRPr lang="zh-CN" altLang="en-US"/>
          </a:p>
          <a:p>
            <a:r>
              <a:rPr lang="zh-CN" altLang="en-US"/>
              <a:t>最后</a:t>
            </a:r>
            <a:r>
              <a:rPr lang="zh-CN" altLang="en-US"/>
              <a:t>要进行模拟并上板</a:t>
            </a:r>
            <a:r>
              <a:rPr lang="zh-CN" altLang="en-US"/>
              <a:t>验证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实验沿用组成课的</a:t>
            </a:r>
            <a:r>
              <a:rPr lang="en-US" altLang="zh-CN">
                <a:sym typeface="+mn-ea"/>
              </a:rPr>
              <a:t>RV32I</a:t>
            </a:r>
            <a:r>
              <a:rPr lang="zh-CN" altLang="en-US">
                <a:sym typeface="+mn-ea"/>
              </a:rPr>
              <a:t>指令集，相信大家都有所了解，</a:t>
            </a:r>
            <a:r>
              <a:rPr lang="zh-CN" altLang="en-US"/>
              <a:t>这里就不展开讲解了，各个指令的格式都在</a:t>
            </a:r>
            <a:r>
              <a:rPr lang="en-US" altLang="zh-CN"/>
              <a:t>ppt</a:t>
            </a:r>
            <a:r>
              <a:rPr lang="zh-CN" altLang="en-US"/>
              <a:t>中，大家</a:t>
            </a:r>
            <a:r>
              <a:rPr lang="zh-CN" altLang="en-US"/>
              <a:t>有需要可以自行</a:t>
            </a:r>
            <a:r>
              <a:rPr lang="zh-CN" altLang="en-US"/>
              <a:t>查阅</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jal &amp; jalr </a:t>
            </a:r>
            <a:r>
              <a:rPr lang="zh-CN" altLang="en-US"/>
              <a:t>跳转后都会将跳转前的</a:t>
            </a:r>
            <a:r>
              <a:rPr lang="en-US" altLang="zh-CN"/>
              <a:t>PC+4</a:t>
            </a:r>
            <a:r>
              <a:rPr lang="zh-CN" altLang="en-US"/>
              <a:t>存储在</a:t>
            </a:r>
            <a:r>
              <a:rPr lang="en-US" altLang="zh-CN"/>
              <a:t>rd</a:t>
            </a:r>
            <a:r>
              <a:rPr lang="zh-CN" altLang="en-US"/>
              <a:t>寄存器</a:t>
            </a:r>
            <a:r>
              <a:rPr lang="zh-CN" altLang="en-US"/>
              <a:t>中</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addi </a:t>
            </a:r>
            <a:r>
              <a:rPr lang="zh-CN" altLang="en-US"/>
              <a:t>加法</a:t>
            </a:r>
            <a:endParaRPr lang="en-US" altLang="zh-CN"/>
          </a:p>
          <a:p>
            <a:r>
              <a:rPr lang="en-US" altLang="zh-CN"/>
              <a:t>slti </a:t>
            </a:r>
            <a:r>
              <a:rPr lang="zh-CN" altLang="en-US"/>
              <a:t>若小于即设</a:t>
            </a:r>
            <a:r>
              <a:rPr lang="en-US" altLang="zh-CN"/>
              <a:t>1</a:t>
            </a:r>
            <a:endParaRPr lang="en-US" altLang="zh-CN"/>
          </a:p>
          <a:p>
            <a:r>
              <a:rPr lang="en-US" altLang="zh-CN"/>
              <a:t>sltiu </a:t>
            </a:r>
            <a:r>
              <a:rPr lang="zh-CN" altLang="en-US"/>
              <a:t>若小于即设</a:t>
            </a:r>
            <a:r>
              <a:rPr lang="en-US" altLang="zh-CN"/>
              <a:t>1</a:t>
            </a:r>
            <a:r>
              <a:rPr lang="zh-CN" altLang="en-US"/>
              <a:t>无符号</a:t>
            </a:r>
            <a:endParaRPr lang="en-US" altLang="zh-CN"/>
          </a:p>
          <a:p>
            <a:r>
              <a:rPr lang="en-US" altLang="zh-CN"/>
              <a:t>xori </a:t>
            </a:r>
            <a:r>
              <a:rPr lang="zh-CN" altLang="en-US"/>
              <a:t>按位异或</a:t>
            </a:r>
            <a:endParaRPr lang="en-US" altLang="zh-CN"/>
          </a:p>
          <a:p>
            <a:r>
              <a:rPr lang="en-US" altLang="zh-CN"/>
              <a:t>ori </a:t>
            </a:r>
            <a:r>
              <a:rPr lang="zh-CN" altLang="en-US"/>
              <a:t>按位或</a:t>
            </a:r>
            <a:endParaRPr lang="en-US" altLang="zh-CN"/>
          </a:p>
          <a:p>
            <a:r>
              <a:rPr lang="en-US" altLang="zh-CN"/>
              <a:t>andi </a:t>
            </a:r>
            <a:r>
              <a:rPr lang="zh-CN" altLang="en-US"/>
              <a:t>按位与</a:t>
            </a:r>
            <a:endParaRPr lang="en-US" altLang="zh-CN"/>
          </a:p>
          <a:p>
            <a:r>
              <a:rPr lang="en-US" altLang="zh-CN"/>
              <a:t>slli </a:t>
            </a:r>
            <a:r>
              <a:rPr lang="zh-CN" altLang="en-US"/>
              <a:t>逻辑左移</a:t>
            </a:r>
            <a:endParaRPr lang="en-US" altLang="zh-CN"/>
          </a:p>
          <a:p>
            <a:r>
              <a:rPr lang="en-US" altLang="zh-CN"/>
              <a:t>srli </a:t>
            </a:r>
            <a:r>
              <a:rPr lang="zh-CN" altLang="en-US"/>
              <a:t>逻辑右移</a:t>
            </a:r>
            <a:endParaRPr lang="en-US" altLang="zh-CN"/>
          </a:p>
          <a:p>
            <a:r>
              <a:rPr lang="en-US" altLang="zh-CN"/>
              <a:t>srai </a:t>
            </a:r>
            <a:r>
              <a:rPr lang="zh-CN" altLang="en-US"/>
              <a:t>算术右移</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然后我们主要来讲解一下本此实验需要实现的功能。</a:t>
            </a:r>
            <a:endParaRPr lang="zh-CN" altLang="en-US"/>
          </a:p>
          <a:p>
            <a:r>
              <a:rPr lang="zh-CN" altLang="en-US"/>
              <a:t>我们主要是想解决流水线</a:t>
            </a:r>
            <a:r>
              <a:rPr lang="en-US" altLang="zh-CN"/>
              <a:t>CPU</a:t>
            </a:r>
            <a:r>
              <a:rPr lang="zh-CN" altLang="en-US"/>
              <a:t>面临的</a:t>
            </a:r>
            <a:r>
              <a:rPr lang="en-US" altLang="zh-CN"/>
              <a:t>hazard</a:t>
            </a:r>
            <a:r>
              <a:rPr lang="zh-CN" altLang="en-US"/>
              <a:t>问题，一共有三种不同的</a:t>
            </a:r>
            <a:r>
              <a:rPr lang="en-US" altLang="zh-CN"/>
              <a:t>hazard</a:t>
            </a:r>
            <a:r>
              <a:rPr lang="zh-CN" altLang="en-US"/>
              <a:t>，分别是structure hazard, data hazard和control hazard，今天我们主要需要</a:t>
            </a:r>
            <a:r>
              <a:rPr lang="zh-CN" altLang="en-US"/>
              <a:t>解决data hazard和control hazard。</a:t>
            </a:r>
            <a:endParaRPr lang="zh-CN" altLang="en-US"/>
          </a:p>
          <a:p>
            <a:r>
              <a:rPr lang="zh-CN" altLang="en-US"/>
              <a:t>首先是data hazard，这里是一个样例程序片段，展示的是一系列算术指令，这里的汇编格式</a:t>
            </a:r>
            <a:r>
              <a:rPr lang="zh-CN" altLang="en-US"/>
              <a:t>为第一个寄存器是目的寄存器，后两个是源寄存器，第一句</a:t>
            </a:r>
            <a:r>
              <a:rPr lang="en-US" altLang="zh-CN"/>
              <a:t>add</a:t>
            </a:r>
            <a:r>
              <a:rPr lang="zh-CN" altLang="en-US"/>
              <a:t>指令就是将寄存器</a:t>
            </a:r>
            <a:r>
              <a:rPr lang="en-US" altLang="zh-CN"/>
              <a:t>2</a:t>
            </a:r>
            <a:r>
              <a:rPr lang="zh-CN" altLang="en-US"/>
              <a:t>和寄存器</a:t>
            </a:r>
            <a:r>
              <a:rPr lang="en-US" altLang="zh-CN"/>
              <a:t>3</a:t>
            </a:r>
            <a:r>
              <a:rPr lang="zh-CN" altLang="en-US"/>
              <a:t>相加，放进寄存器</a:t>
            </a:r>
            <a:r>
              <a:rPr lang="en-US" altLang="zh-CN"/>
              <a:t>1</a:t>
            </a:r>
            <a:r>
              <a:rPr lang="zh-CN" altLang="en-US"/>
              <a:t>里，观察后续的几条指令我们可以发现它们都需要使用寄存器</a:t>
            </a:r>
            <a:r>
              <a:rPr lang="en-US" altLang="zh-CN"/>
              <a:t>1</a:t>
            </a:r>
            <a:r>
              <a:rPr lang="zh-CN" altLang="en-US"/>
              <a:t>里的数据，也就是说后面所有的指令的执行都依赖于第一条指令，若第一条</a:t>
            </a:r>
            <a:r>
              <a:rPr lang="en-US" altLang="zh-CN"/>
              <a:t>add</a:t>
            </a:r>
            <a:r>
              <a:rPr lang="zh-CN" altLang="en-US"/>
              <a:t>指令不执行完成，后面的指令执行都会有问题，这就是</a:t>
            </a:r>
            <a:r>
              <a:rPr lang="en-US" altLang="zh-CN"/>
              <a:t>data hazard</a:t>
            </a:r>
            <a:r>
              <a:rPr lang="zh-CN" altLang="en-US"/>
              <a:t>。</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这种情况下，最简单的方法的方法就是插入</a:t>
            </a:r>
            <a:r>
              <a:rPr lang="en-US" altLang="zh-CN"/>
              <a:t>bubble</a:t>
            </a:r>
            <a:r>
              <a:rPr lang="zh-CN" altLang="en-US"/>
              <a:t>，将后面的指令推后执行，但这个方法比较死板，有时会损失较多的性能。另外，我们可以注意到在这里例子里也利用了</a:t>
            </a:r>
            <a:r>
              <a:rPr lang="en-US" altLang="zh-CN"/>
              <a:t>double bump</a:t>
            </a:r>
            <a:r>
              <a:rPr lang="zh-CN" altLang="en-US"/>
              <a:t>，即同一个周期寄存器</a:t>
            </a:r>
            <a:r>
              <a:rPr lang="zh-CN" altLang="en-US"/>
              <a:t>是先写后读，所以指令只用推后两个周期，在第五周期的时候会先将结果写进寄存器，然后再让</a:t>
            </a:r>
            <a:r>
              <a:rPr lang="en-US" altLang="zh-CN"/>
              <a:t>sub</a:t>
            </a:r>
            <a:r>
              <a:rPr lang="zh-CN" altLang="en-US"/>
              <a:t>指令</a:t>
            </a:r>
            <a:r>
              <a:rPr lang="zh-CN" altLang="en-US"/>
              <a:t>读出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0"/>
            <a:ext cx="12136581" cy="6858000"/>
          </a:xfrm>
          <a:prstGeom prst="rect">
            <a:avLst/>
          </a:prstGeom>
        </p:spPr>
      </p:pic>
      <p:sp>
        <p:nvSpPr>
          <p:cNvPr id="2" name="标题 1"/>
          <p:cNvSpPr>
            <a:spLocks noGrp="1"/>
          </p:cNvSpPr>
          <p:nvPr>
            <p:ph type="ctrTitle"/>
          </p:nvPr>
        </p:nvSpPr>
        <p:spPr>
          <a:xfrm>
            <a:off x="924748" y="1950516"/>
            <a:ext cx="10846229"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4293096"/>
            <a:ext cx="85344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1" y="580315"/>
            <a:ext cx="1824203"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67" y="6309321"/>
            <a:ext cx="10516763" cy="182865"/>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710" y="17316"/>
            <a:ext cx="12136581" cy="6823368"/>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7381" y="6309321"/>
            <a:ext cx="11284849" cy="196220"/>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3392" y="580314"/>
            <a:ext cx="1687528" cy="688445"/>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7776" y="242392"/>
            <a:ext cx="9340619"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3392" y="332656"/>
            <a:ext cx="9340619"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3244342"/>
            <a:ext cx="184700" cy="369316"/>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sz="1800"/>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3244342"/>
            <a:ext cx="184700" cy="369316"/>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sz="1800"/>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14.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2.vml"/><Relationship Id="rId3" Type="http://schemas.openxmlformats.org/officeDocument/2006/relationships/slideLayout" Target="../slideLayouts/slideLayout14.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3.vml"/><Relationship Id="rId3" Type="http://schemas.openxmlformats.org/officeDocument/2006/relationships/slideLayout" Target="../slideLayouts/slideLayout14.xml"/><Relationship Id="rId2" Type="http://schemas.openxmlformats.org/officeDocument/2006/relationships/image" Target="../media/image13.e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4.vml"/><Relationship Id="rId3" Type="http://schemas.openxmlformats.org/officeDocument/2006/relationships/slideLayout" Target="../slideLayouts/slideLayout14.xml"/><Relationship Id="rId2" Type="http://schemas.openxmlformats.org/officeDocument/2006/relationships/image" Target="../media/image15.e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5.vml"/><Relationship Id="rId3" Type="http://schemas.openxmlformats.org/officeDocument/2006/relationships/slideLayout" Target="../slideLayouts/slideLayout14.xml"/><Relationship Id="rId2" Type="http://schemas.openxmlformats.org/officeDocument/2006/relationships/image" Target="../media/image16.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6.vml"/><Relationship Id="rId3" Type="http://schemas.openxmlformats.org/officeDocument/2006/relationships/slideLayout" Target="../slideLayouts/slideLayout14.xml"/><Relationship Id="rId2" Type="http://schemas.openxmlformats.org/officeDocument/2006/relationships/image" Target="../media/image17.emf"/><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7.vml"/><Relationship Id="rId3" Type="http://schemas.openxmlformats.org/officeDocument/2006/relationships/slideLayout" Target="../slideLayouts/slideLayout14.xml"/><Relationship Id="rId2" Type="http://schemas.openxmlformats.org/officeDocument/2006/relationships/image" Target="../media/image18.emf"/><Relationship Id="rId1"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14.xml"/><Relationship Id="rId2" Type="http://schemas.openxmlformats.org/officeDocument/2006/relationships/image" Target="../media/image19.emf"/><Relationship Id="rId1"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9.vml"/><Relationship Id="rId3" Type="http://schemas.openxmlformats.org/officeDocument/2006/relationships/slideLayout" Target="../slideLayouts/slideLayout14.xml"/><Relationship Id="rId2" Type="http://schemas.openxmlformats.org/officeDocument/2006/relationships/image" Target="../media/image20.emf"/><Relationship Id="rId1"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image" Target="../media/image23.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4.xml"/><Relationship Id="rId4" Type="http://schemas.openxmlformats.org/officeDocument/2006/relationships/image" Target="../media/image26.png"/><Relationship Id="rId3" Type="http://schemas.openxmlformats.org/officeDocument/2006/relationships/tags" Target="../tags/tag4.xml"/><Relationship Id="rId2" Type="http://schemas.openxmlformats.org/officeDocument/2006/relationships/image" Target="../media/image25.png"/><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4.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34.png"/><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63553" y="1484784"/>
            <a:ext cx="8144665" cy="1224136"/>
          </a:xfrm>
        </p:spPr>
        <p:txBody>
          <a:bodyPr/>
          <a:lstStyle/>
          <a:p>
            <a:r>
              <a:rPr lang="en-US" altLang="zh-CN" sz="4000" b="1" dirty="0">
                <a:effectLst/>
                <a:latin typeface="+mn-lt"/>
                <a:ea typeface="黑体" panose="02010609060101010101" pitchFamily="49" charset="-122"/>
                <a:cs typeface="黑体" panose="02010609060101010101" pitchFamily="49" charset="-122"/>
              </a:rPr>
              <a:t>Computer Architecture Experiment</a:t>
            </a:r>
            <a:endParaRPr lang="zh-CN" altLang="en-US" sz="4000" b="1" dirty="0">
              <a:effectLst/>
              <a:latin typeface="+mn-lt"/>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2895600" y="4437112"/>
            <a:ext cx="6400800" cy="1608584"/>
          </a:xfrm>
        </p:spPr>
        <p:txBody>
          <a:bodyPr>
            <a:normAutofit lnSpcReduction="10000"/>
          </a:bodyPr>
          <a:lstStyle/>
          <a:p>
            <a:pPr>
              <a:lnSpc>
                <a:spcPct val="120000"/>
              </a:lnSpc>
              <a:spcBef>
                <a:spcPct val="0"/>
              </a:spcBef>
            </a:pPr>
            <a:r>
              <a:rPr lang="zh-CN" altLang="en-US" sz="3000" b="1" dirty="0">
                <a:latin typeface="楷体_GB2312" pitchFamily="49" charset="-122"/>
                <a:ea typeface="楷体_GB2312" pitchFamily="49" charset="-122"/>
              </a:rPr>
              <a:t>浙江大学计算机学</a:t>
            </a:r>
            <a:r>
              <a:rPr lang="zh-CN" altLang="en-US" sz="3000" b="1" dirty="0" smtClean="0">
                <a:latin typeface="楷体_GB2312" pitchFamily="49" charset="-122"/>
                <a:ea typeface="楷体_GB2312" pitchFamily="49" charset="-122"/>
              </a:rPr>
              <a:t>院</a:t>
            </a:r>
            <a:endParaRPr lang="en-US" altLang="zh-CN" sz="3000" b="1" dirty="0" smtClean="0">
              <a:latin typeface="楷体_GB2312" pitchFamily="49" charset="-122"/>
              <a:ea typeface="楷体_GB2312" pitchFamily="49" charset="-122"/>
            </a:endParaRPr>
          </a:p>
          <a:p>
            <a:pPr>
              <a:lnSpc>
                <a:spcPct val="120000"/>
              </a:lnSpc>
              <a:spcBef>
                <a:spcPct val="0"/>
              </a:spcBef>
            </a:pPr>
            <a:endParaRPr lang="en-US" altLang="zh-CN" sz="3000" b="1" dirty="0">
              <a:latin typeface="楷体_GB2312" pitchFamily="49" charset="-122"/>
              <a:ea typeface="楷体_GB2312" pitchFamily="49" charset="-122"/>
            </a:endParaRPr>
          </a:p>
          <a:p>
            <a:pPr>
              <a:lnSpc>
                <a:spcPct val="120000"/>
              </a:lnSpc>
              <a:spcBef>
                <a:spcPct val="0"/>
              </a:spcBef>
            </a:pPr>
            <a:r>
              <a:rPr lang="en-US" altLang="zh-CN" sz="3000" b="1" dirty="0" smtClean="0">
                <a:latin typeface="楷体_GB2312" pitchFamily="49" charset="-122"/>
                <a:ea typeface="楷体_GB2312" pitchFamily="49" charset="-122"/>
              </a:rPr>
              <a:t>2023</a:t>
            </a:r>
            <a:r>
              <a:rPr lang="zh-CN" altLang="en-US" sz="3000" b="1" dirty="0" smtClean="0">
                <a:latin typeface="楷体_GB2312" pitchFamily="49" charset="-122"/>
                <a:ea typeface="楷体_GB2312" pitchFamily="49" charset="-122"/>
              </a:rPr>
              <a:t>年</a:t>
            </a:r>
            <a:r>
              <a:rPr lang="en-US" altLang="zh-CN" sz="3000" b="1" dirty="0" smtClean="0">
                <a:latin typeface="楷体_GB2312" pitchFamily="49" charset="-122"/>
                <a:ea typeface="楷体_GB2312" pitchFamily="49" charset="-122"/>
              </a:rPr>
              <a:t>9</a:t>
            </a:r>
            <a:r>
              <a:rPr lang="zh-CN" altLang="en-US" sz="3000" b="1" dirty="0" smtClean="0">
                <a:latin typeface="楷体_GB2312" pitchFamily="49" charset="-122"/>
                <a:ea typeface="楷体_GB2312" pitchFamily="49" charset="-122"/>
              </a:rPr>
              <a:t>月</a:t>
            </a:r>
            <a:endParaRPr lang="en-US" altLang="zh-CN" sz="3000" b="1" dirty="0">
              <a:latin typeface="楷体_GB2312" pitchFamily="49" charset="-122"/>
              <a:ea typeface="楷体_GB2312" pitchFamily="49" charset="-122"/>
            </a:endParaRPr>
          </a:p>
        </p:txBody>
      </p:sp>
      <p:sp>
        <p:nvSpPr>
          <p:cNvPr id="4" name="TextBox 3"/>
          <p:cNvSpPr txBox="1"/>
          <p:nvPr/>
        </p:nvSpPr>
        <p:spPr>
          <a:xfrm>
            <a:off x="839416" y="2924944"/>
            <a:ext cx="10585176" cy="1200329"/>
          </a:xfrm>
          <a:prstGeom prst="rect">
            <a:avLst/>
          </a:prstGeom>
          <a:noFill/>
        </p:spPr>
        <p:txBody>
          <a:bodyPr wrap="square" rtlCol="0">
            <a:spAutoFit/>
          </a:bodyPr>
          <a:lstStyle/>
          <a:p>
            <a:pPr algn="ctr"/>
            <a:r>
              <a:rPr lang="en-US" altLang="zh-CN" sz="3600" b="1" dirty="0">
                <a:solidFill>
                  <a:schemeClr val="accent5">
                    <a:lumMod val="75000"/>
                  </a:schemeClr>
                </a:solidFill>
                <a:ea typeface="楷体" panose="02010609060101010101" charset="-122"/>
                <a:cs typeface="楷体" panose="02010609060101010101" charset="-122"/>
              </a:rPr>
              <a:t>Topic </a:t>
            </a:r>
            <a:r>
              <a:rPr lang="en-US" altLang="zh-CN" sz="3600" b="1" dirty="0" smtClean="0">
                <a:solidFill>
                  <a:schemeClr val="accent5">
                    <a:lumMod val="75000"/>
                  </a:schemeClr>
                </a:solidFill>
                <a:ea typeface="楷体" panose="02010609060101010101" charset="-122"/>
                <a:cs typeface="楷体" panose="02010609060101010101" charset="-122"/>
              </a:rPr>
              <a:t>1.</a:t>
            </a:r>
            <a:r>
              <a:rPr lang="zh-CN" altLang="en-US" sz="3600" b="1" dirty="0" smtClean="0">
                <a:solidFill>
                  <a:schemeClr val="accent5">
                    <a:lumMod val="75000"/>
                  </a:schemeClr>
                </a:solidFill>
                <a:ea typeface="楷体" panose="02010609060101010101" charset="-122"/>
                <a:cs typeface="楷体" panose="02010609060101010101" charset="-122"/>
              </a:rPr>
              <a:t> </a:t>
            </a:r>
            <a:r>
              <a:rPr lang="en-US" altLang="zh-CN" sz="3600" b="1" dirty="0">
                <a:solidFill>
                  <a:schemeClr val="accent5">
                    <a:lumMod val="75000"/>
                  </a:schemeClr>
                </a:solidFill>
                <a:ea typeface="楷体" panose="02010609060101010101" charset="-122"/>
                <a:cs typeface="楷体" panose="02010609060101010101" charset="-122"/>
              </a:rPr>
              <a:t>Pipelined CPU </a:t>
            </a:r>
            <a:r>
              <a:rPr lang="en-US" altLang="zh-CN" sz="3600" b="1" dirty="0" smtClean="0">
                <a:solidFill>
                  <a:schemeClr val="accent5">
                    <a:lumMod val="75000"/>
                  </a:schemeClr>
                </a:solidFill>
                <a:ea typeface="楷体" panose="02010609060101010101" charset="-122"/>
                <a:cs typeface="楷体" panose="02010609060101010101" charset="-122"/>
              </a:rPr>
              <a:t>supporting RISC-V</a:t>
            </a:r>
            <a:endParaRPr lang="en-US" altLang="zh-CN" sz="3600" b="1" dirty="0" smtClean="0">
              <a:solidFill>
                <a:schemeClr val="accent5">
                  <a:lumMod val="75000"/>
                </a:schemeClr>
              </a:solidFill>
              <a:ea typeface="楷体" panose="02010609060101010101" charset="-122"/>
              <a:cs typeface="楷体" panose="02010609060101010101" charset="-122"/>
            </a:endParaRPr>
          </a:p>
          <a:p>
            <a:pPr algn="ctr"/>
            <a:r>
              <a:rPr lang="en-US" altLang="zh-CN" sz="3600" b="1" dirty="0" smtClean="0">
                <a:solidFill>
                  <a:schemeClr val="accent5">
                    <a:lumMod val="75000"/>
                  </a:schemeClr>
                </a:solidFill>
                <a:ea typeface="楷体" panose="02010609060101010101" charset="-122"/>
                <a:cs typeface="楷体" panose="02010609060101010101" charset="-122"/>
              </a:rPr>
              <a:t>RVI32 Instructions</a:t>
            </a:r>
            <a:endParaRPr lang="zh-CN" altLang="en-US" sz="3600" b="1" dirty="0">
              <a:solidFill>
                <a:schemeClr val="accent5">
                  <a:lumMod val="75000"/>
                </a:schemeClr>
              </a:solidFill>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a:solidFill>
                  <a:srgbClr val="19A1FD"/>
                </a:solidFill>
                <a:latin typeface="+mn-lt"/>
                <a:ea typeface="宋体" panose="02010600030101010101" pitchFamily="2" charset="-122"/>
              </a:rPr>
              <a:t>Instruction Demo: Data </a:t>
            </a:r>
            <a:r>
              <a:rPr lang="en-US" altLang="zh-CN" sz="4000" dirty="0">
                <a:solidFill>
                  <a:srgbClr val="19A1FD"/>
                </a:solidFill>
                <a:latin typeface="+mn-lt"/>
                <a:ea typeface="宋体" panose="02010600030101010101" pitchFamily="2" charset="-122"/>
              </a:rPr>
              <a:t>Hazard</a:t>
            </a:r>
            <a:endParaRPr lang="en-US" altLang="zh-CN" sz="4000" dirty="0">
              <a:solidFill>
                <a:srgbClr val="19A1FD"/>
              </a:solidFill>
              <a:latin typeface="+mn-lt"/>
              <a:ea typeface="宋体" panose="02010600030101010101" pitchFamily="2" charset="-122"/>
            </a:endParaRPr>
          </a:p>
        </p:txBody>
      </p:sp>
      <p:graphicFrame>
        <p:nvGraphicFramePr>
          <p:cNvPr id="4" name="Object 6"/>
          <p:cNvGraphicFramePr>
            <a:graphicFrameLocks noGrp="1" noChangeAspect="1"/>
          </p:cNvGraphicFramePr>
          <p:nvPr>
            <p:ph idx="1"/>
          </p:nvPr>
        </p:nvGraphicFramePr>
        <p:xfrm>
          <a:off x="2567608" y="1052736"/>
          <a:ext cx="7056437" cy="5716587"/>
        </p:xfrm>
        <a:graphic>
          <a:graphicData uri="http://schemas.openxmlformats.org/presentationml/2006/ole">
            <mc:AlternateContent xmlns:mc="http://schemas.openxmlformats.org/markup-compatibility/2006">
              <mc:Choice xmlns:v="urn:schemas-microsoft-com:vml" Requires="v">
                <p:oleObj spid="_x0000_s1054" name="Visio" r:id="rId1" imgW="5856605" imgH="4745990" progId="Visio.Drawing.11">
                  <p:embed/>
                </p:oleObj>
              </mc:Choice>
              <mc:Fallback>
                <p:oleObj name="Visio" r:id="rId1" imgW="5856605" imgH="4745990" progId="Visio.Drawing.11">
                  <p:embed/>
                  <p:pic>
                    <p:nvPicPr>
                      <p:cNvPr id="0" name="Object 6"/>
                      <p:cNvPicPr>
                        <a:picLocks noChangeAspect="1" noChangeArrowheads="1"/>
                      </p:cNvPicPr>
                      <p:nvPr/>
                    </p:nvPicPr>
                    <p:blipFill>
                      <a:blip r:embed="rId2"/>
                      <a:srcRect/>
                      <a:stretch>
                        <a:fillRect/>
                      </a:stretch>
                    </p:blipFill>
                    <p:spPr bwMode="auto">
                      <a:xfrm>
                        <a:off x="2567608" y="1052736"/>
                        <a:ext cx="7056437" cy="571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smtClean="0">
                <a:solidFill>
                  <a:srgbClr val="19A1FD"/>
                </a:solidFill>
                <a:latin typeface="+mn-lt"/>
                <a:ea typeface="宋体" panose="02010600030101010101" pitchFamily="2" charset="-122"/>
              </a:rPr>
              <a:t>Data </a:t>
            </a:r>
            <a:r>
              <a:rPr lang="en-US" altLang="zh-CN" sz="4000" dirty="0">
                <a:solidFill>
                  <a:srgbClr val="19A1FD"/>
                </a:solidFill>
                <a:latin typeface="+mn-lt"/>
                <a:ea typeface="宋体" panose="02010600030101010101" pitchFamily="2" charset="-122"/>
              </a:rPr>
              <a:t>Hazard Causes Stalls</a:t>
            </a:r>
            <a:endParaRPr lang="en-US" altLang="zh-CN" sz="4000" dirty="0">
              <a:solidFill>
                <a:srgbClr val="19A1FD"/>
              </a:solidFill>
              <a:latin typeface="+mn-lt"/>
              <a:ea typeface="宋体" panose="02010600030101010101" pitchFamily="2" charset="-122"/>
            </a:endParaRPr>
          </a:p>
        </p:txBody>
      </p:sp>
      <p:graphicFrame>
        <p:nvGraphicFramePr>
          <p:cNvPr id="5" name="Object 6"/>
          <p:cNvGraphicFramePr>
            <a:graphicFrameLocks noGrp="1" noChangeAspect="1"/>
          </p:cNvGraphicFramePr>
          <p:nvPr>
            <p:ph idx="1"/>
          </p:nvPr>
        </p:nvGraphicFramePr>
        <p:xfrm>
          <a:off x="1919536" y="1052736"/>
          <a:ext cx="7777163" cy="5578475"/>
        </p:xfrm>
        <a:graphic>
          <a:graphicData uri="http://schemas.openxmlformats.org/presentationml/2006/ole">
            <mc:AlternateContent xmlns:mc="http://schemas.openxmlformats.org/markup-compatibility/2006">
              <mc:Choice xmlns:v="urn:schemas-microsoft-com:vml" Requires="v">
                <p:oleObj spid="_x0000_s2078" name="Visio" r:id="rId1" imgW="6356985" imgH="4565015" progId="Visio.Drawing.11">
                  <p:embed/>
                </p:oleObj>
              </mc:Choice>
              <mc:Fallback>
                <p:oleObj name="Visio" r:id="rId1" imgW="6356985" imgH="4565015" progId="Visio.Drawing.11">
                  <p:embed/>
                  <p:pic>
                    <p:nvPicPr>
                      <p:cNvPr id="0" name="Object 6"/>
                      <p:cNvPicPr>
                        <a:picLocks noGrp="1" noChangeAspect="1" noChangeArrowheads="1"/>
                      </p:cNvPicPr>
                      <p:nvPr/>
                    </p:nvPicPr>
                    <p:blipFill>
                      <a:blip r:embed="rId2"/>
                      <a:srcRect/>
                      <a:stretch>
                        <a:fillRect/>
                      </a:stretch>
                    </p:blipFill>
                    <p:spPr bwMode="auto">
                      <a:xfrm>
                        <a:off x="1919536" y="1052736"/>
                        <a:ext cx="7777163"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smtClean="0">
                <a:solidFill>
                  <a:srgbClr val="19A1FD"/>
                </a:solidFill>
                <a:latin typeface="+mn-lt"/>
                <a:ea typeface="宋体" panose="02010600030101010101" pitchFamily="2" charset="-122"/>
              </a:rPr>
              <a:t>Pipeline </a:t>
            </a:r>
            <a:r>
              <a:rPr lang="en-US" altLang="zh-CN" sz="4000" dirty="0">
                <a:solidFill>
                  <a:srgbClr val="19A1FD"/>
                </a:solidFill>
                <a:latin typeface="+mn-lt"/>
                <a:ea typeface="宋体" panose="02010600030101010101" pitchFamily="2" charset="-122"/>
              </a:rPr>
              <a:t>Forward to Avoid the Data hazard</a:t>
            </a:r>
            <a:endParaRPr lang="en-US" altLang="zh-CN" sz="4000" dirty="0">
              <a:solidFill>
                <a:srgbClr val="19A1FD"/>
              </a:solidFill>
              <a:latin typeface="+mn-lt"/>
              <a:ea typeface="宋体" panose="02010600030101010101" pitchFamily="2" charset="-122"/>
            </a:endParaRPr>
          </a:p>
        </p:txBody>
      </p:sp>
      <p:graphicFrame>
        <p:nvGraphicFramePr>
          <p:cNvPr id="6" name="Object 4"/>
          <p:cNvGraphicFramePr>
            <a:graphicFrameLocks noChangeAspect="1"/>
          </p:cNvGraphicFramePr>
          <p:nvPr/>
        </p:nvGraphicFramePr>
        <p:xfrm>
          <a:off x="2639442" y="1143794"/>
          <a:ext cx="6769100" cy="5438775"/>
        </p:xfrm>
        <a:graphic>
          <a:graphicData uri="http://schemas.openxmlformats.org/presentationml/2006/ole">
            <mc:AlternateContent xmlns:mc="http://schemas.openxmlformats.org/markup-compatibility/2006">
              <mc:Choice xmlns:v="urn:schemas-microsoft-com:vml" Requires="v">
                <p:oleObj spid="_x0000_s3102" name="Visio" r:id="rId1" imgW="5899785" imgH="4745990" progId="Visio.Drawing.11">
                  <p:embed/>
                </p:oleObj>
              </mc:Choice>
              <mc:Fallback>
                <p:oleObj name="Visio" r:id="rId1" imgW="5899785" imgH="4745990" progId="Visio.Drawing.11">
                  <p:embed/>
                  <p:pic>
                    <p:nvPicPr>
                      <p:cNvPr id="0" name="Object 4"/>
                      <p:cNvPicPr>
                        <a:picLocks noChangeAspect="1" noChangeArrowheads="1"/>
                      </p:cNvPicPr>
                      <p:nvPr/>
                    </p:nvPicPr>
                    <p:blipFill>
                      <a:blip r:embed="rId2"/>
                      <a:srcRect/>
                      <a:stretch>
                        <a:fillRect/>
                      </a:stretch>
                    </p:blipFill>
                    <p:spPr bwMode="auto">
                      <a:xfrm>
                        <a:off x="2639442" y="1143794"/>
                        <a:ext cx="6769100" cy="543877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a:solidFill>
                  <a:srgbClr val="19A1FD"/>
                </a:solidFill>
                <a:latin typeface="+mn-lt"/>
                <a:ea typeface="宋体" panose="02010600030101010101" pitchFamily="2" charset="-122"/>
              </a:rPr>
              <a:t>SW After LW</a:t>
            </a:r>
            <a:endParaRPr lang="en-US" altLang="zh-CN" sz="4000" dirty="0">
              <a:solidFill>
                <a:srgbClr val="19A1FD"/>
              </a:solidFill>
              <a:latin typeface="+mn-lt"/>
              <a:ea typeface="宋体" panose="02010600030101010101" pitchFamily="2" charset="-122"/>
            </a:endParaRPr>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528" y="1916832"/>
            <a:ext cx="700087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smtClean="0">
                <a:solidFill>
                  <a:srgbClr val="19A1FD"/>
                </a:solidFill>
                <a:latin typeface="+mn-lt"/>
                <a:ea typeface="宋体" panose="02010600030101010101" pitchFamily="2" charset="-122"/>
              </a:rPr>
              <a:t>Condition </a:t>
            </a:r>
            <a:r>
              <a:rPr lang="en-US" altLang="zh-CN" sz="4000" dirty="0">
                <a:solidFill>
                  <a:srgbClr val="19A1FD"/>
                </a:solidFill>
                <a:latin typeface="+mn-lt"/>
                <a:ea typeface="宋体" panose="02010600030101010101" pitchFamily="2" charset="-122"/>
              </a:rPr>
              <a:t>in Which Bypass Unit doesn’t work</a:t>
            </a:r>
            <a:endParaRPr lang="en-US" altLang="zh-CN" sz="4000" dirty="0">
              <a:solidFill>
                <a:srgbClr val="19A1FD"/>
              </a:solidFill>
              <a:latin typeface="+mn-lt"/>
              <a:ea typeface="宋体" panose="02010600030101010101" pitchFamily="2" charset="-122"/>
            </a:endParaRPr>
          </a:p>
        </p:txBody>
      </p:sp>
      <p:graphicFrame>
        <p:nvGraphicFramePr>
          <p:cNvPr id="5" name="Object 5"/>
          <p:cNvGraphicFramePr>
            <a:graphicFrameLocks noGrp="1" noChangeAspect="1"/>
          </p:cNvGraphicFramePr>
          <p:nvPr>
            <p:ph idx="1"/>
          </p:nvPr>
        </p:nvGraphicFramePr>
        <p:xfrm>
          <a:off x="1415480" y="1628800"/>
          <a:ext cx="8280400" cy="3902075"/>
        </p:xfrm>
        <a:graphic>
          <a:graphicData uri="http://schemas.openxmlformats.org/presentationml/2006/ole">
            <mc:AlternateContent xmlns:mc="http://schemas.openxmlformats.org/markup-compatibility/2006">
              <mc:Choice xmlns:v="urn:schemas-microsoft-com:vml" Requires="v">
                <p:oleObj spid="_x0000_s4126" name="Visio" r:id="rId1" imgW="5704205" imgH="2692400" progId="Visio.Drawing.11">
                  <p:embed/>
                </p:oleObj>
              </mc:Choice>
              <mc:Fallback>
                <p:oleObj name="Visio" r:id="rId1" imgW="5704205" imgH="2692400" progId="Visio.Drawing.11">
                  <p:embed/>
                  <p:pic>
                    <p:nvPicPr>
                      <p:cNvPr id="0" name="Object 5"/>
                      <p:cNvPicPr>
                        <a:picLocks noChangeAspect="1" noChangeArrowheads="1"/>
                      </p:cNvPicPr>
                      <p:nvPr/>
                    </p:nvPicPr>
                    <p:blipFill>
                      <a:blip r:embed="rId2"/>
                      <a:srcRect/>
                      <a:stretch>
                        <a:fillRect/>
                      </a:stretch>
                    </p:blipFill>
                    <p:spPr bwMode="auto">
                      <a:xfrm>
                        <a:off x="1415480" y="1628800"/>
                        <a:ext cx="8280400" cy="390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smtClean="0">
                <a:solidFill>
                  <a:srgbClr val="19A1FD"/>
                </a:solidFill>
                <a:latin typeface="+mn-lt"/>
                <a:ea typeface="宋体" panose="02010600030101010101" pitchFamily="2" charset="-122"/>
              </a:rPr>
              <a:t>Pipeline </a:t>
            </a:r>
            <a:r>
              <a:rPr lang="en-US" altLang="zh-CN" sz="4000" dirty="0">
                <a:solidFill>
                  <a:srgbClr val="19A1FD"/>
                </a:solidFill>
                <a:latin typeface="+mn-lt"/>
                <a:ea typeface="宋体" panose="02010600030101010101" pitchFamily="2" charset="-122"/>
              </a:rPr>
              <a:t>Stalls</a:t>
            </a:r>
            <a:endParaRPr lang="en-US" altLang="zh-CN" sz="4000" dirty="0">
              <a:solidFill>
                <a:srgbClr val="19A1FD"/>
              </a:solidFill>
              <a:latin typeface="+mn-lt"/>
              <a:ea typeface="宋体" panose="02010600030101010101" pitchFamily="2" charset="-122"/>
            </a:endParaRPr>
          </a:p>
        </p:txBody>
      </p:sp>
      <p:graphicFrame>
        <p:nvGraphicFramePr>
          <p:cNvPr id="6" name="Object 4"/>
          <p:cNvGraphicFramePr>
            <a:graphicFrameLocks noGrp="1" noChangeAspect="1"/>
          </p:cNvGraphicFramePr>
          <p:nvPr>
            <p:ph idx="1"/>
          </p:nvPr>
        </p:nvGraphicFramePr>
        <p:xfrm>
          <a:off x="1703512" y="1556792"/>
          <a:ext cx="8002587" cy="4876800"/>
        </p:xfrm>
        <a:graphic>
          <a:graphicData uri="http://schemas.openxmlformats.org/presentationml/2006/ole">
            <mc:AlternateContent xmlns:mc="http://schemas.openxmlformats.org/markup-compatibility/2006">
              <mc:Choice xmlns:v="urn:schemas-microsoft-com:vml" Requires="v">
                <p:oleObj spid="_x0000_s5150" name="Visio" r:id="rId1" imgW="6589395" imgH="4020185" progId="Visio.Drawing.11">
                  <p:embed/>
                </p:oleObj>
              </mc:Choice>
              <mc:Fallback>
                <p:oleObj name="Visio" r:id="rId1" imgW="6589395" imgH="4020185" progId="Visio.Drawing.11">
                  <p:embed/>
                  <p:pic>
                    <p:nvPicPr>
                      <p:cNvPr id="0" name="Object 4"/>
                      <p:cNvPicPr>
                        <a:picLocks noChangeAspect="1" noChangeArrowheads="1"/>
                      </p:cNvPicPr>
                      <p:nvPr/>
                    </p:nvPicPr>
                    <p:blipFill>
                      <a:blip r:embed="rId2"/>
                      <a:srcRect/>
                      <a:stretch>
                        <a:fillRect/>
                      </a:stretch>
                    </p:blipFill>
                    <p:spPr bwMode="auto">
                      <a:xfrm>
                        <a:off x="1703512" y="1556792"/>
                        <a:ext cx="8002587"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000" dirty="0">
                <a:solidFill>
                  <a:srgbClr val="19A1FD"/>
                </a:solidFill>
                <a:latin typeface="+mn-lt"/>
                <a:ea typeface="宋体" panose="02010600030101010101" pitchFamily="2" charset="-122"/>
              </a:rPr>
              <a:t>Instruction Demo: Control Hazard</a:t>
            </a:r>
            <a:endParaRPr lang="zh-CN" altLang="en-US" sz="4000" dirty="0">
              <a:solidFill>
                <a:srgbClr val="19A1FD"/>
              </a:solidFill>
              <a:latin typeface="+mn-lt"/>
              <a:ea typeface="宋体" panose="02010600030101010101" pitchFamily="2" charset="-122"/>
            </a:endParaRPr>
          </a:p>
        </p:txBody>
      </p:sp>
      <p:graphicFrame>
        <p:nvGraphicFramePr>
          <p:cNvPr id="5" name="Object 9"/>
          <p:cNvGraphicFramePr>
            <a:graphicFrameLocks noChangeAspect="1"/>
          </p:cNvGraphicFramePr>
          <p:nvPr/>
        </p:nvGraphicFramePr>
        <p:xfrm>
          <a:off x="1415480" y="1287016"/>
          <a:ext cx="7273552" cy="5194398"/>
        </p:xfrm>
        <a:graphic>
          <a:graphicData uri="http://schemas.openxmlformats.org/presentationml/2006/ole">
            <mc:AlternateContent xmlns:mc="http://schemas.openxmlformats.org/markup-compatibility/2006">
              <mc:Choice xmlns:v="urn:schemas-microsoft-com:vml" Requires="v">
                <p:oleObj spid="_x0000_s6173" name="Visio" r:id="rId1" imgW="6242685" imgH="5396230" progId="Visio.Drawing.11">
                  <p:embed/>
                </p:oleObj>
              </mc:Choice>
              <mc:Fallback>
                <p:oleObj name="Visio" r:id="rId1" imgW="6242685" imgH="5396230" progId="Visio.Drawing.11">
                  <p:embed/>
                  <p:pic>
                    <p:nvPicPr>
                      <p:cNvPr id="0" name="Object 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287016"/>
                        <a:ext cx="7273552" cy="5194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圆角矩形 1"/>
          <p:cNvSpPr/>
          <p:nvPr/>
        </p:nvSpPr>
        <p:spPr>
          <a:xfrm>
            <a:off x="2423795" y="2493010"/>
            <a:ext cx="5760720" cy="4324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Execution result</a:t>
            </a:r>
            <a:endParaRPr lang="en-US" altLang="zh-CN" sz="4400" dirty="0">
              <a:solidFill>
                <a:srgbClr val="19A1FD"/>
              </a:solidFill>
              <a:latin typeface="+mn-lt"/>
              <a:ea typeface="宋体" panose="02010600030101010101" pitchFamily="2" charset="-122"/>
            </a:endParaRPr>
          </a:p>
        </p:txBody>
      </p:sp>
      <p:graphicFrame>
        <p:nvGraphicFramePr>
          <p:cNvPr id="3074" name="Object 4"/>
          <p:cNvGraphicFramePr>
            <a:graphicFrameLocks noGrp="1" noChangeAspect="1"/>
          </p:cNvGraphicFramePr>
          <p:nvPr>
            <p:ph idx="1"/>
          </p:nvPr>
        </p:nvGraphicFramePr>
        <p:xfrm>
          <a:off x="2063553" y="1556792"/>
          <a:ext cx="7849691" cy="4146550"/>
        </p:xfrm>
        <a:graphic>
          <a:graphicData uri="http://schemas.openxmlformats.org/presentationml/2006/ole">
            <mc:AlternateContent xmlns:mc="http://schemas.openxmlformats.org/markup-compatibility/2006">
              <mc:Choice xmlns:v="urn:schemas-microsoft-com:vml" Requires="v">
                <p:oleObj spid="_x0000_s8217" name="Visio" r:id="rId1" imgW="11322685" imgH="5396865" progId="Visio.Drawing.11">
                  <p:embed/>
                </p:oleObj>
              </mc:Choice>
              <mc:Fallback>
                <p:oleObj name="Visio" r:id="rId1" imgW="11322685" imgH="5396865"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1556792"/>
                        <a:ext cx="7849691" cy="414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23392" y="197768"/>
            <a:ext cx="9252520" cy="1143000"/>
          </a:xfrm>
        </p:spPr>
        <p:txBody>
          <a:bodyPr>
            <a:noAutofit/>
          </a:bodyPr>
          <a:lstStyle/>
          <a:p>
            <a:pPr eaLnBrk="1" hangingPunct="1"/>
            <a:r>
              <a:rPr lang="en-US" altLang="zh-CN" sz="4000" dirty="0">
                <a:solidFill>
                  <a:srgbClr val="19A1FD"/>
                </a:solidFill>
                <a:latin typeface="+mn-lt"/>
                <a:ea typeface="宋体" panose="02010600030101010101" pitchFamily="2" charset="-122"/>
              </a:rPr>
              <a:t>Methods of resolving Control hazards</a:t>
            </a:r>
            <a:endParaRPr lang="en-US" altLang="zh-CN" sz="4000" dirty="0">
              <a:solidFill>
                <a:srgbClr val="19A1FD"/>
              </a:solidFill>
              <a:latin typeface="+mn-lt"/>
              <a:ea typeface="宋体" panose="02010600030101010101" pitchFamily="2" charset="-122"/>
            </a:endParaRPr>
          </a:p>
        </p:txBody>
      </p:sp>
      <p:sp>
        <p:nvSpPr>
          <p:cNvPr id="14339" name="Rectangle 3"/>
          <p:cNvSpPr>
            <a:spLocks noGrp="1" noChangeArrowheads="1"/>
          </p:cNvSpPr>
          <p:nvPr>
            <p:ph type="body" idx="1"/>
          </p:nvPr>
        </p:nvSpPr>
        <p:spPr>
          <a:xfrm>
            <a:off x="623392" y="1412777"/>
            <a:ext cx="9525744" cy="4752527"/>
          </a:xfrm>
        </p:spPr>
        <p:txBody>
          <a:bodyPr>
            <a:normAutofit/>
          </a:bodyPr>
          <a:lstStyle/>
          <a:p>
            <a:pPr eaLnBrk="1" hangingPunct="1">
              <a:lnSpc>
                <a:spcPct val="100000"/>
              </a:lnSpc>
              <a:buFontTx/>
              <a:buChar char="•"/>
            </a:pPr>
            <a:r>
              <a:rPr lang="en-US" altLang="zh-CN" sz="3600" dirty="0">
                <a:latin typeface="+mn-lt"/>
                <a:ea typeface="宋体" panose="02010600030101010101" pitchFamily="2" charset="-122"/>
              </a:rPr>
              <a:t>Freeze or flush the </a:t>
            </a:r>
            <a:r>
              <a:rPr lang="en-US" altLang="zh-CN" sz="3600" dirty="0" smtClean="0">
                <a:latin typeface="+mn-lt"/>
                <a:ea typeface="宋体" panose="02010600030101010101" pitchFamily="2" charset="-122"/>
              </a:rPr>
              <a:t>pipeline</a:t>
            </a:r>
            <a:endParaRPr lang="en-US" altLang="zh-CN" sz="3600" dirty="0" smtClean="0">
              <a:latin typeface="+mn-lt"/>
              <a:ea typeface="宋体" panose="02010600030101010101" pitchFamily="2" charset="-122"/>
            </a:endParaRPr>
          </a:p>
          <a:p>
            <a:pPr eaLnBrk="1" hangingPunct="1">
              <a:lnSpc>
                <a:spcPct val="100000"/>
              </a:lnSpc>
              <a:buFontTx/>
              <a:buChar char="•"/>
            </a:pPr>
            <a:endParaRPr lang="en-US" altLang="zh-CN" sz="3600" dirty="0">
              <a:latin typeface="+mn-lt"/>
              <a:ea typeface="宋体" panose="02010600030101010101" pitchFamily="2" charset="-122"/>
            </a:endParaRPr>
          </a:p>
          <a:p>
            <a:pPr eaLnBrk="1" hangingPunct="1">
              <a:lnSpc>
                <a:spcPct val="100000"/>
              </a:lnSpc>
              <a:buFontTx/>
              <a:buChar char="•"/>
            </a:pPr>
            <a:r>
              <a:rPr lang="en-US" altLang="zh-CN" sz="3600" dirty="0">
                <a:latin typeface="+mn-lt"/>
                <a:ea typeface="宋体" panose="02010600030101010101" pitchFamily="2" charset="-122"/>
              </a:rPr>
              <a:t>Predict-not-taken</a:t>
            </a:r>
            <a:endParaRPr lang="en-US" altLang="zh-CN" sz="3600" dirty="0">
              <a:latin typeface="+mn-lt"/>
              <a:ea typeface="宋体" panose="02010600030101010101" pitchFamily="2" charset="-122"/>
            </a:endParaRPr>
          </a:p>
          <a:p>
            <a:pPr eaLnBrk="1" hangingPunct="1">
              <a:lnSpc>
                <a:spcPct val="100000"/>
              </a:lnSpc>
              <a:buFontTx/>
              <a:buChar char="•"/>
            </a:pPr>
            <a:endParaRPr lang="en-US" altLang="zh-CN" sz="3600" dirty="0" smtClean="0">
              <a:latin typeface="+mn-lt"/>
              <a:ea typeface="宋体" panose="02010600030101010101" pitchFamily="2" charset="-122"/>
            </a:endParaRPr>
          </a:p>
          <a:p>
            <a:pPr eaLnBrk="1" hangingPunct="1">
              <a:lnSpc>
                <a:spcPct val="100000"/>
              </a:lnSpc>
              <a:buFontTx/>
              <a:buChar char="•"/>
            </a:pPr>
            <a:r>
              <a:rPr lang="en-US" altLang="zh-CN" sz="3600" dirty="0" smtClean="0">
                <a:latin typeface="+mn-lt"/>
                <a:ea typeface="宋体" panose="02010600030101010101" pitchFamily="2" charset="-122"/>
              </a:rPr>
              <a:t>Predict-taken</a:t>
            </a:r>
            <a:endParaRPr lang="en-US" altLang="zh-CN" sz="3600" dirty="0">
              <a:latin typeface="+mn-lt"/>
              <a:ea typeface="宋体" panose="02010600030101010101" pitchFamily="2" charset="-122"/>
            </a:endParaRPr>
          </a:p>
          <a:p>
            <a:pPr eaLnBrk="1" hangingPunct="1">
              <a:lnSpc>
                <a:spcPct val="100000"/>
              </a:lnSpc>
              <a:buFontTx/>
              <a:buChar char="•"/>
            </a:pPr>
            <a:endParaRPr lang="en-US" altLang="zh-CN" sz="3600" dirty="0" smtClean="0">
              <a:latin typeface="+mn-lt"/>
              <a:ea typeface="宋体" panose="02010600030101010101" pitchFamily="2" charset="-122"/>
            </a:endParaRPr>
          </a:p>
          <a:p>
            <a:pPr eaLnBrk="1" hangingPunct="1">
              <a:lnSpc>
                <a:spcPct val="100000"/>
              </a:lnSpc>
              <a:buFontTx/>
              <a:buChar char="•"/>
            </a:pPr>
            <a:r>
              <a:rPr lang="en-US" altLang="zh-CN" sz="3600" dirty="0" smtClean="0">
                <a:latin typeface="+mn-lt"/>
                <a:ea typeface="宋体" panose="02010600030101010101" pitchFamily="2" charset="-122"/>
              </a:rPr>
              <a:t>Delayed </a:t>
            </a:r>
            <a:r>
              <a:rPr lang="en-US" altLang="zh-CN" sz="3600" dirty="0">
                <a:latin typeface="+mn-lt"/>
                <a:ea typeface="宋体" panose="02010600030101010101" pitchFamily="2" charset="-122"/>
              </a:rPr>
              <a:t>branch</a:t>
            </a:r>
            <a:endParaRPr lang="zh-CN" altLang="en-US" sz="2400" dirty="0" smtClean="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Freeze method</a:t>
            </a:r>
            <a:endParaRPr lang="en-US" altLang="zh-CN" sz="4400" dirty="0">
              <a:solidFill>
                <a:srgbClr val="19A1FD"/>
              </a:solidFill>
              <a:latin typeface="+mn-lt"/>
              <a:ea typeface="宋体" panose="02010600030101010101" pitchFamily="2" charset="-122"/>
            </a:endParaRPr>
          </a:p>
        </p:txBody>
      </p:sp>
      <p:graphicFrame>
        <p:nvGraphicFramePr>
          <p:cNvPr id="4098" name="Object 4"/>
          <p:cNvGraphicFramePr>
            <a:graphicFrameLocks noGrp="1" noChangeAspect="1"/>
          </p:cNvGraphicFramePr>
          <p:nvPr>
            <p:ph idx="1"/>
          </p:nvPr>
        </p:nvGraphicFramePr>
        <p:xfrm>
          <a:off x="2135560" y="1484785"/>
          <a:ext cx="7922270" cy="4371975"/>
        </p:xfrm>
        <a:graphic>
          <a:graphicData uri="http://schemas.openxmlformats.org/presentationml/2006/ole">
            <mc:AlternateContent xmlns:mc="http://schemas.openxmlformats.org/markup-compatibility/2006">
              <mc:Choice xmlns:v="urn:schemas-microsoft-com:vml" Requires="v">
                <p:oleObj spid="_x0000_s9241" name="Visio" r:id="rId1" imgW="10318115" imgH="5226685" progId="Visio.Drawing.11">
                  <p:embed/>
                </p:oleObj>
              </mc:Choice>
              <mc:Fallback>
                <p:oleObj name="Visio" r:id="rId1" imgW="10318115" imgH="5226685"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484785"/>
                        <a:ext cx="7922270" cy="437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b="1" dirty="0" smtClean="0">
                <a:solidFill>
                  <a:srgbClr val="19A1FD"/>
                </a:solidFill>
                <a:latin typeface="+mn-lt"/>
              </a:rPr>
              <a:t>Outline</a:t>
            </a:r>
            <a:endParaRPr lang="en-US" altLang="zh-CN" b="1" dirty="0">
              <a:solidFill>
                <a:srgbClr val="19A1FD"/>
              </a:solidFill>
              <a:latin typeface="+mn-lt"/>
            </a:endParaRPr>
          </a:p>
        </p:txBody>
      </p:sp>
      <p:sp>
        <p:nvSpPr>
          <p:cNvPr id="11267" name="Rectangle 3"/>
          <p:cNvSpPr>
            <a:spLocks noGrp="1" noChangeArrowheads="1"/>
          </p:cNvSpPr>
          <p:nvPr>
            <p:ph sz="quarter" idx="1"/>
          </p:nvPr>
        </p:nvSpPr>
        <p:spPr>
          <a:xfrm>
            <a:off x="623392" y="1219201"/>
            <a:ext cx="9587408" cy="4937125"/>
          </a:xfrm>
        </p:spPr>
        <p:txBody>
          <a:bodyPr>
            <a:noAutofit/>
          </a:bodyPr>
          <a:lstStyle/>
          <a:p>
            <a:pPr>
              <a:buFontTx/>
              <a:buChar char="•"/>
            </a:pPr>
            <a:r>
              <a:rPr lang="en-US" altLang="zh-CN" sz="3200" dirty="0">
                <a:latin typeface="+mn-lt"/>
                <a:ea typeface="宋体" panose="02010600030101010101" pitchFamily="2" charset="-122"/>
              </a:rPr>
              <a:t>Experiment Purpose</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Experiment Task</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Basic Principle</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Operating Procedures</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Precaution</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Checkpoints</a:t>
            </a:r>
            <a:endParaRPr lang="en-US" altLang="zh-CN" sz="3200" dirty="0">
              <a:latin typeface="+mn-lt"/>
              <a:ea typeface="宋体" panose="02010600030101010101" pitchFamily="2" charset="-122"/>
            </a:endParaRPr>
          </a:p>
          <a:p>
            <a:pPr eaLnBrk="1" hangingPunct="1"/>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altLang="zh-CN" sz="4400" dirty="0">
                <a:solidFill>
                  <a:srgbClr val="19A1FD"/>
                </a:solidFill>
                <a:ea typeface="宋体" panose="02010600030101010101" pitchFamily="2" charset="-122"/>
              </a:rPr>
              <a:t>Predict-not-taken</a:t>
            </a:r>
            <a:endParaRPr lang="en-US" altLang="zh-CN" sz="4400" dirty="0">
              <a:solidFill>
                <a:srgbClr val="19A1FD"/>
              </a:solidFill>
              <a:ea typeface="宋体" panose="02010600030101010101" pitchFamily="2" charset="-122"/>
            </a:endParaRPr>
          </a:p>
        </p:txBody>
      </p:sp>
      <p:graphicFrame>
        <p:nvGraphicFramePr>
          <p:cNvPr id="5122" name="Object 4"/>
          <p:cNvGraphicFramePr>
            <a:graphicFrameLocks noGrp="1" noChangeAspect="1"/>
          </p:cNvGraphicFramePr>
          <p:nvPr>
            <p:ph idx="1"/>
          </p:nvPr>
        </p:nvGraphicFramePr>
        <p:xfrm>
          <a:off x="2135561" y="1510630"/>
          <a:ext cx="7993137" cy="4438650"/>
        </p:xfrm>
        <a:graphic>
          <a:graphicData uri="http://schemas.openxmlformats.org/presentationml/2006/ole">
            <mc:AlternateContent xmlns:mc="http://schemas.openxmlformats.org/markup-compatibility/2006">
              <mc:Choice xmlns:v="urn:schemas-microsoft-com:vml" Requires="v">
                <p:oleObj spid="_x0000_s10265" name="Visio" r:id="rId1" imgW="16473805" imgH="8329930" progId="Visio.Drawing.11">
                  <p:embed/>
                </p:oleObj>
              </mc:Choice>
              <mc:Fallback>
                <p:oleObj name="Visio" r:id="rId1" imgW="16473805" imgH="8329930"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510630"/>
                        <a:ext cx="7993137" cy="443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Predict-taken method</a:t>
            </a:r>
            <a:endParaRPr lang="en-US" altLang="zh-CN" sz="4400" dirty="0">
              <a:solidFill>
                <a:srgbClr val="19A1FD"/>
              </a:solidFill>
              <a:latin typeface="+mn-lt"/>
              <a:ea typeface="宋体" panose="02010600030101010101" pitchFamily="2" charset="-122"/>
            </a:endParaRPr>
          </a:p>
        </p:txBody>
      </p:sp>
      <p:sp>
        <p:nvSpPr>
          <p:cNvPr id="15363" name="Rectangle 3"/>
          <p:cNvSpPr>
            <a:spLocks noGrp="1" noChangeArrowheads="1"/>
          </p:cNvSpPr>
          <p:nvPr>
            <p:ph type="body" idx="1"/>
          </p:nvPr>
        </p:nvSpPr>
        <p:spPr>
          <a:xfrm>
            <a:off x="623392" y="1447800"/>
            <a:ext cx="10729192" cy="4800600"/>
          </a:xfrm>
        </p:spPr>
        <p:txBody>
          <a:bodyPr>
            <a:normAutofit/>
          </a:bodyPr>
          <a:lstStyle/>
          <a:p>
            <a:pPr eaLnBrk="1" hangingPunct="1">
              <a:lnSpc>
                <a:spcPct val="100000"/>
              </a:lnSpc>
              <a:buFontTx/>
              <a:buChar char="•"/>
            </a:pPr>
            <a:r>
              <a:rPr lang="en-US" altLang="zh-CN" sz="3200" dirty="0">
                <a:latin typeface="+mn-lt"/>
                <a:ea typeface="宋体" panose="02010600030101010101" pitchFamily="2" charset="-122"/>
              </a:rPr>
              <a:t>60% of branch result is taken</a:t>
            </a:r>
            <a:endParaRPr lang="zh-CN" altLang="en-US" sz="3200" dirty="0">
              <a:latin typeface="+mn-lt"/>
              <a:ea typeface="宋体" panose="02010600030101010101" pitchFamily="2" charset="-122"/>
            </a:endParaRPr>
          </a:p>
          <a:p>
            <a:pPr eaLnBrk="1" hangingPunct="1">
              <a:lnSpc>
                <a:spcPct val="100000"/>
              </a:lnSpc>
              <a:buFontTx/>
              <a:buChar char="•"/>
            </a:pPr>
            <a:r>
              <a:rPr lang="en-US" altLang="zh-CN" sz="3200" dirty="0">
                <a:latin typeface="+mn-lt"/>
                <a:ea typeface="宋体" panose="02010600030101010101" pitchFamily="2" charset="-122"/>
              </a:rPr>
              <a:t>Bring forward calculation of branch condition from MEM Stage to EX Stage, stall reduce from 3-cycle to 2-cycle.</a:t>
            </a:r>
            <a:endParaRPr lang="en-US" altLang="zh-CN" sz="3200" dirty="0">
              <a:latin typeface="+mn-lt"/>
              <a:ea typeface="宋体" panose="02010600030101010101" pitchFamily="2" charset="-122"/>
            </a:endParaRPr>
          </a:p>
          <a:p>
            <a:pPr eaLnBrk="1" hangingPunct="1">
              <a:lnSpc>
                <a:spcPct val="100000"/>
              </a:lnSpc>
              <a:buFontTx/>
              <a:buChar char="•"/>
            </a:pPr>
            <a:r>
              <a:rPr lang="en-US" altLang="zh-CN" sz="3200" dirty="0">
                <a:latin typeface="+mn-lt"/>
                <a:ea typeface="宋体" panose="02010600030101010101" pitchFamily="2" charset="-122"/>
              </a:rPr>
              <a:t>Then bring forward from EX to ID, stall reduce from 2-cycle  to 1-cycle.</a:t>
            </a:r>
            <a:endParaRPr lang="en-US" altLang="zh-CN" sz="3200" dirty="0">
              <a:latin typeface="+mn-lt"/>
              <a:ea typeface="宋体" panose="02010600030101010101" pitchFamily="2" charset="-122"/>
            </a:endParaRPr>
          </a:p>
          <a:p>
            <a:pPr eaLnBrk="1" hangingPunct="1">
              <a:lnSpc>
                <a:spcPct val="100000"/>
              </a:lnSpc>
              <a:buFontTx/>
              <a:buChar char="•"/>
            </a:pPr>
            <a:r>
              <a:rPr lang="en-US" altLang="zh-CN" sz="3200" dirty="0">
                <a:latin typeface="+mn-lt"/>
                <a:ea typeface="宋体" panose="02010600030101010101" pitchFamily="2" charset="-122"/>
              </a:rPr>
              <a:t>1-cycle stall</a:t>
            </a:r>
            <a:r>
              <a:rPr lang="zh-CN" altLang="en-US" sz="3200" dirty="0">
                <a:latin typeface="+mn-lt"/>
                <a:ea typeface="宋体" panose="02010600030101010101" pitchFamily="2" charset="-122"/>
              </a:rPr>
              <a:t> </a:t>
            </a:r>
            <a:r>
              <a:rPr lang="en-US" altLang="zh-CN" sz="3200" dirty="0">
                <a:latin typeface="+mn-lt"/>
                <a:ea typeface="宋体" panose="02010600030101010101" pitchFamily="2" charset="-122"/>
              </a:rPr>
              <a:t>may be used for 1 delay slot</a:t>
            </a:r>
            <a:endParaRPr lang="zh-CN" altLang="en-US" dirty="0" smtClean="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188640"/>
            <a:ext cx="9266312" cy="1143000"/>
          </a:xfrm>
        </p:spPr>
        <p:txBody>
          <a:bodyPr>
            <a:noAutofit/>
          </a:bodyPr>
          <a:lstStyle/>
          <a:p>
            <a:pPr eaLnBrk="1" hangingPunct="1"/>
            <a:r>
              <a:rPr lang="en-US" altLang="zh-CN" sz="3200" dirty="0">
                <a:solidFill>
                  <a:srgbClr val="19A1FD"/>
                </a:solidFill>
                <a:latin typeface="+mn-lt"/>
                <a:ea typeface="宋体" panose="02010600030101010101" pitchFamily="2" charset="-122"/>
              </a:rPr>
              <a:t>Stalls of Predict Methods for Control Hazard</a:t>
            </a:r>
            <a:endParaRPr lang="en-US" altLang="zh-CN" sz="3200" dirty="0">
              <a:solidFill>
                <a:srgbClr val="19A1FD"/>
              </a:solidFill>
              <a:latin typeface="+mn-lt"/>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2135560" y="1988840"/>
          <a:ext cx="7920880" cy="3352800"/>
        </p:xfrm>
        <a:graphic>
          <a:graphicData uri="http://schemas.openxmlformats.org/drawingml/2006/table">
            <a:tbl>
              <a:tblPr firstRow="1" firstCol="1" bandRow="1">
                <a:tableStyleId>{BC89EF96-8CEA-46FF-86C4-4CE0E7609802}</a:tableStyleId>
              </a:tblPr>
              <a:tblGrid>
                <a:gridCol w="1786080"/>
                <a:gridCol w="1598296"/>
                <a:gridCol w="1152128"/>
                <a:gridCol w="1512168"/>
                <a:gridCol w="1872208"/>
              </a:tblGrid>
              <a:tr h="731520">
                <a:tc>
                  <a:txBody>
                    <a:bodyPr/>
                    <a:lstStyle/>
                    <a:p>
                      <a:pPr algn="ctr">
                        <a:spcAft>
                          <a:spcPts val="0"/>
                        </a:spcAft>
                      </a:pPr>
                      <a:r>
                        <a:rPr lang="en-US" sz="2000" kern="100" dirty="0" smtClean="0">
                          <a:effectLst/>
                        </a:rPr>
                        <a:t>Predict Methods </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Status</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Original</a:t>
                      </a:r>
                      <a:endParaRPr lang="en-US" altLang="zh-CN" sz="2000" kern="100" dirty="0" smtClean="0">
                        <a:effectLst/>
                      </a:endParaRPr>
                    </a:p>
                    <a:p>
                      <a:pPr algn="ctr">
                        <a:spcAft>
                          <a:spcPts val="0"/>
                        </a:spcAft>
                      </a:pPr>
                      <a:r>
                        <a:rPr lang="en-US" altLang="zh-CN" sz="2000" kern="100" dirty="0" err="1" smtClean="0">
                          <a:effectLst/>
                        </a:rPr>
                        <a:t>Datapath</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Address</a:t>
                      </a:r>
                      <a:r>
                        <a:rPr lang="en-US" altLang="zh-CN" sz="2000" kern="100" baseline="0" dirty="0" smtClean="0">
                          <a:effectLst/>
                        </a:rPr>
                        <a:t> Calculation Forward</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Condition Comparison</a:t>
                      </a:r>
                      <a:endParaRPr lang="en-US" altLang="zh-CN" sz="2000" kern="100" dirty="0" smtClean="0">
                        <a:effectLst/>
                      </a:endParaRPr>
                    </a:p>
                    <a:p>
                      <a:pPr algn="ctr">
                        <a:spcAft>
                          <a:spcPts val="0"/>
                        </a:spcAft>
                      </a:pPr>
                      <a:r>
                        <a:rPr lang="en-US" altLang="zh-CN" sz="2000" kern="100" dirty="0" smtClean="0">
                          <a:effectLst/>
                        </a:rPr>
                        <a:t>Forward</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r>
              <a:tr h="370840">
                <a:tc>
                  <a:txBody>
                    <a:bodyPr/>
                    <a:lstStyle/>
                    <a:p>
                      <a:pPr algn="ctr">
                        <a:spcAft>
                          <a:spcPts val="0"/>
                        </a:spcAft>
                      </a:pPr>
                      <a:r>
                        <a:rPr lang="en-US" altLang="zh-CN" sz="2000" kern="100" dirty="0" smtClean="0">
                          <a:effectLst/>
                        </a:rPr>
                        <a:t>Predict-taken</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Hit</a:t>
                      </a:r>
                      <a:endParaRPr lang="en-US" altLang="zh-CN" sz="2000" kern="100" dirty="0" smtClean="0">
                        <a:effectLst/>
                      </a:endParaRPr>
                    </a:p>
                    <a:p>
                      <a:pPr algn="ctr">
                        <a:spcAft>
                          <a:spcPts val="0"/>
                        </a:spcAft>
                      </a:pPr>
                      <a:r>
                        <a:rPr lang="en-US" altLang="zh-CN" sz="2000" kern="100" dirty="0" smtClean="0">
                          <a:effectLst/>
                        </a:rPr>
                        <a:t>(Need Branch)</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1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1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r>
              <a:tr h="370840">
                <a:tc>
                  <a:txBody>
                    <a:bodyPr/>
                    <a:lstStyle/>
                    <a:p>
                      <a:pPr algn="ctr">
                        <a:spcAft>
                          <a:spcPts val="0"/>
                        </a:spcAft>
                      </a:pPr>
                      <a:r>
                        <a:rPr lang="en-US" altLang="zh-CN" sz="2000" kern="100" dirty="0" smtClean="0">
                          <a:effectLst/>
                        </a:rPr>
                        <a:t>Predict-taken</a:t>
                      </a:r>
                      <a:endParaRPr lang="zh-CN" alt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smtClean="0">
                          <a:effectLst/>
                        </a:rPr>
                        <a:t>Miss</a:t>
                      </a:r>
                      <a:endParaRPr lang="en-US" sz="2000" kern="100"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000" kern="100" dirty="0" smtClean="0">
                          <a:effectLst/>
                        </a:rPr>
                        <a:t>(No Branch)</a:t>
                      </a:r>
                      <a:endParaRPr lang="zh-CN" altLang="zh-CN" sz="2000" kern="100" dirty="0" smtClean="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1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r>
              <a:tr h="370840">
                <a:tc>
                  <a:txBody>
                    <a:bodyPr/>
                    <a:lstStyle/>
                    <a:p>
                      <a:pPr algn="ctr">
                        <a:spcAft>
                          <a:spcPts val="0"/>
                        </a:spcAft>
                      </a:pPr>
                      <a:r>
                        <a:rPr lang="en-US" altLang="zh-CN" sz="2000" kern="100" dirty="0" smtClean="0">
                          <a:effectLst/>
                        </a:rPr>
                        <a:t>Predict-not-taken</a:t>
                      </a:r>
                      <a:endParaRPr lang="zh-CN" alt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Hit</a:t>
                      </a:r>
                      <a:endParaRPr lang="en-US" altLang="zh-CN" sz="2000" kern="100"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000" kern="100" dirty="0" smtClean="0">
                          <a:effectLst/>
                        </a:rPr>
                        <a:t>(No Branch)</a:t>
                      </a:r>
                      <a:endParaRPr lang="zh-CN" altLang="zh-CN" sz="2000" kern="100" dirty="0" smtClean="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go on</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go on</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solidFill>
                            <a:srgbClr val="FF0000"/>
                          </a:solidFill>
                          <a:effectLst/>
                        </a:rPr>
                        <a:t>go on</a:t>
                      </a:r>
                      <a:endParaRPr lang="zh-CN" sz="2000" kern="100" dirty="0">
                        <a:solidFill>
                          <a:srgbClr val="FF0000"/>
                        </a:solidFill>
                        <a:effectLst/>
                        <a:latin typeface="+mn-lt"/>
                        <a:ea typeface="宋体" panose="02010600030101010101" pitchFamily="2" charset="-122"/>
                        <a:cs typeface="Times New Roman" panose="02020603050405020304"/>
                      </a:endParaRPr>
                    </a:p>
                  </a:txBody>
                  <a:tcPr marL="68580" marR="68580" marT="0" marB="0" anchor="ctr"/>
                </a:tc>
              </a:tr>
              <a:tr h="370840">
                <a:tc>
                  <a:txBody>
                    <a:bodyPr/>
                    <a:lstStyle/>
                    <a:p>
                      <a:pPr algn="ctr">
                        <a:spcAft>
                          <a:spcPts val="0"/>
                        </a:spcAft>
                      </a:pPr>
                      <a:r>
                        <a:rPr lang="en-US" altLang="zh-CN" sz="2000" kern="100" dirty="0" smtClean="0">
                          <a:effectLst/>
                        </a:rPr>
                        <a:t>Predict-not-taken</a:t>
                      </a:r>
                      <a:endParaRPr lang="zh-CN" alt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altLang="zh-CN" sz="2000" kern="100" dirty="0" smtClean="0">
                          <a:effectLst/>
                        </a:rPr>
                        <a:t>Miss</a:t>
                      </a:r>
                      <a:endParaRPr lang="en-US" altLang="zh-CN" sz="2000" kern="100"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000" kern="100" dirty="0" smtClean="0">
                          <a:effectLst/>
                        </a:rPr>
                        <a:t>(Need Branch)</a:t>
                      </a:r>
                      <a:endParaRPr lang="zh-CN" altLang="zh-CN" sz="2000" kern="100" dirty="0" smtClean="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 stall</a:t>
                      </a:r>
                      <a:endParaRPr lang="zh-CN" sz="20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solidFill>
                            <a:srgbClr val="FF0000"/>
                          </a:solidFill>
                          <a:effectLst/>
                        </a:rPr>
                        <a:t>1 stall</a:t>
                      </a:r>
                      <a:endParaRPr lang="zh-CN" sz="2000" kern="100" dirty="0">
                        <a:solidFill>
                          <a:srgbClr val="FF0000"/>
                        </a:solidFill>
                        <a:effectLst/>
                        <a:latin typeface="+mn-lt"/>
                        <a:ea typeface="宋体" panose="02010600030101010101" pitchFamily="2" charset="-122"/>
                        <a:cs typeface="Times New Roman" panose="02020603050405020304"/>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105603" y="1268760"/>
            <a:ext cx="8022845" cy="557098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stretch>
            <a:fillRect/>
          </a:stretch>
        </p:blipFill>
        <p:spPr>
          <a:xfrm>
            <a:off x="2135560" y="1287016"/>
            <a:ext cx="7854883" cy="545435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279576" y="1287016"/>
            <a:ext cx="7751183" cy="538234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1919605" y="1287145"/>
            <a:ext cx="8168640" cy="53632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a:solidFill>
                  <a:srgbClr val="19A1FD"/>
                </a:solidFill>
                <a:latin typeface="+mn-lt"/>
                <a:ea typeface="宋体" panose="02010600030101010101" pitchFamily="2" charset="-122"/>
              </a:rPr>
              <a:t>Hazard Detection Unit</a:t>
            </a:r>
            <a:endParaRPr lang="en-US" altLang="zh-CN" sz="3400" dirty="0">
              <a:solidFill>
                <a:srgbClr val="19A1FD"/>
              </a:solidFill>
              <a:latin typeface="+mn-lt"/>
              <a:ea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695325" y="1412240"/>
            <a:ext cx="7535545" cy="313436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5325" y="4725035"/>
            <a:ext cx="3842385" cy="826770"/>
          </a:xfrm>
          <a:prstGeom prst="rect">
            <a:avLst/>
          </a:prstGeom>
        </p:spPr>
      </p:pic>
      <p:sp>
        <p:nvSpPr>
          <p:cNvPr id="2" name="圆角矩形 1"/>
          <p:cNvSpPr/>
          <p:nvPr/>
        </p:nvSpPr>
        <p:spPr>
          <a:xfrm>
            <a:off x="1127760" y="2348865"/>
            <a:ext cx="2952115" cy="288290"/>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4295775" y="2277110"/>
            <a:ext cx="3379470" cy="368300"/>
          </a:xfrm>
          <a:prstGeom prst="rect">
            <a:avLst/>
          </a:prstGeom>
          <a:noFill/>
        </p:spPr>
        <p:txBody>
          <a:bodyPr wrap="square" rtlCol="0">
            <a:spAutoFit/>
          </a:bodyPr>
          <a:p>
            <a:r>
              <a:rPr lang="zh-CN" altLang="en-US">
                <a:solidFill>
                  <a:srgbClr val="FF0000"/>
                </a:solidFill>
              </a:rPr>
              <a:t>ID stage: ALU/Load/Store ?</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a:solidFill>
                  <a:srgbClr val="19A1FD"/>
                </a:solidFill>
                <a:latin typeface="+mn-lt"/>
                <a:ea typeface="宋体" panose="02010600030101010101" pitchFamily="2" charset="-122"/>
              </a:rPr>
              <a:t>Hazar</a:t>
            </a:r>
            <a:r>
              <a:rPr lang="en-US" altLang="zh-CN" sz="3400" dirty="0">
                <a:solidFill>
                  <a:srgbClr val="1EA3FD"/>
                </a:solidFill>
                <a:latin typeface="+mn-lt"/>
                <a:ea typeface="宋体" panose="02010600030101010101" pitchFamily="2" charset="-122"/>
              </a:rPr>
              <a:t>d Detectio</a:t>
            </a:r>
            <a:r>
              <a:rPr lang="en-US" altLang="zh-CN" sz="3400" dirty="0">
                <a:solidFill>
                  <a:srgbClr val="19A1FD"/>
                </a:solidFill>
                <a:latin typeface="+mn-lt"/>
                <a:ea typeface="宋体" panose="02010600030101010101" pitchFamily="2" charset="-122"/>
              </a:rPr>
              <a:t>n Unit</a:t>
            </a:r>
            <a:endParaRPr lang="en-US" altLang="zh-CN" sz="3400" dirty="0">
              <a:solidFill>
                <a:srgbClr val="19A1FD"/>
              </a:solidFill>
              <a:latin typeface="+mn-lt"/>
              <a:ea typeface="宋体" panose="02010600030101010101" pitchFamily="2" charset="-122"/>
            </a:endParaRPr>
          </a:p>
        </p:txBody>
      </p:sp>
      <p:sp>
        <p:nvSpPr>
          <p:cNvPr id="2" name="文本框 1"/>
          <p:cNvSpPr txBox="1"/>
          <p:nvPr/>
        </p:nvSpPr>
        <p:spPr>
          <a:xfrm>
            <a:off x="622935" y="1196340"/>
            <a:ext cx="10106025" cy="5354320"/>
          </a:xfrm>
          <a:prstGeom prst="rect">
            <a:avLst/>
          </a:prstGeom>
          <a:noFill/>
        </p:spPr>
        <p:txBody>
          <a:bodyPr wrap="square" rtlCol="0" anchor="t">
            <a:spAutoFit/>
          </a:bodyPr>
          <a:p>
            <a:r>
              <a:rPr lang="zh-CN" altLang="en-US" b="1">
                <a:solidFill>
                  <a:srgbClr val="B43956"/>
                </a:solidFill>
              </a:rPr>
              <a:t>reg</a:t>
            </a:r>
            <a:r>
              <a:rPr lang="zh-CN" altLang="en-US"/>
              <a:t>[1:0] hazard_optype_EXE, hazard_optype_MEM;</a:t>
            </a:r>
            <a:endParaRPr lang="zh-CN" altLang="en-US"/>
          </a:p>
          <a:p>
            <a:r>
              <a:rPr lang="zh-CN" altLang="en-US" b="1">
                <a:solidFill>
                  <a:srgbClr val="C562F3"/>
                </a:solidFill>
              </a:rPr>
              <a:t>always@</a:t>
            </a:r>
            <a:r>
              <a:rPr lang="zh-CN" altLang="en-US"/>
              <a:t>(</a:t>
            </a:r>
            <a:r>
              <a:rPr lang="zh-CN" altLang="en-US" b="1">
                <a:solidFill>
                  <a:srgbClr val="C562F3"/>
                </a:solidFill>
              </a:rPr>
              <a:t>posedge</a:t>
            </a:r>
            <a:r>
              <a:rPr lang="zh-CN" altLang="en-US"/>
              <a:t> clk) </a:t>
            </a:r>
            <a:r>
              <a:rPr lang="zh-CN" altLang="en-US" b="1">
                <a:solidFill>
                  <a:srgbClr val="C562F3"/>
                </a:solidFill>
              </a:rPr>
              <a:t>begin</a:t>
            </a:r>
            <a:endParaRPr lang="zh-CN" altLang="en-US"/>
          </a:p>
          <a:p>
            <a:r>
              <a:rPr lang="zh-CN" altLang="en-US"/>
              <a:t>    hazard_optype_MEM &lt;= hazard_optype_EXE &amp; {2{~reg_EM_flush}};</a:t>
            </a:r>
            <a:endParaRPr lang="zh-CN" altLang="en-US"/>
          </a:p>
          <a:p>
            <a:r>
              <a:rPr lang="zh-CN" altLang="en-US"/>
              <a:t>    hazard_optype_EXE &lt;= hazard_optype_ID &amp; {2{~reg_DE_flush}};</a:t>
            </a:r>
            <a:endParaRPr lang="zh-CN" altLang="en-US"/>
          </a:p>
          <a:p>
            <a:r>
              <a:rPr lang="zh-CN" altLang="en-US" b="1">
                <a:solidFill>
                  <a:srgbClr val="C562F3"/>
                </a:solidFill>
              </a:rPr>
              <a:t>end</a:t>
            </a:r>
            <a:endParaRPr lang="zh-CN" altLang="en-US" b="1">
              <a:solidFill>
                <a:srgbClr val="B43956"/>
              </a:solidFill>
            </a:endParaRPr>
          </a:p>
          <a:p>
            <a:endParaRPr lang="zh-CN" altLang="en-US"/>
          </a:p>
          <a:p>
            <a:r>
              <a:rPr lang="zh-CN" altLang="en-US" b="1">
                <a:solidFill>
                  <a:srgbClr val="B43956"/>
                </a:solidFill>
              </a:rPr>
              <a:t>parameter</a:t>
            </a:r>
            <a:r>
              <a:rPr lang="zh-CN" altLang="en-US"/>
              <a:t> hazard_optype_ALU = 2'd</a:t>
            </a:r>
            <a:r>
              <a:rPr lang="zh-CN" altLang="en-US"/>
              <a:t>1;</a:t>
            </a:r>
            <a:endParaRPr lang="zh-CN" altLang="en-US"/>
          </a:p>
          <a:p>
            <a:r>
              <a:rPr lang="zh-CN" altLang="en-US" b="1">
                <a:solidFill>
                  <a:srgbClr val="B43956"/>
                </a:solidFill>
              </a:rPr>
              <a:t>parameter</a:t>
            </a:r>
            <a:r>
              <a:rPr lang="zh-CN" altLang="en-US"/>
              <a:t> hazard_optype_LOAD = 2'd</a:t>
            </a:r>
            <a:r>
              <a:rPr lang="zh-CN" altLang="en-US"/>
              <a:t>2;</a:t>
            </a:r>
            <a:endParaRPr lang="zh-CN" altLang="en-US"/>
          </a:p>
          <a:p>
            <a:r>
              <a:rPr lang="zh-CN" altLang="en-US" b="1">
                <a:solidFill>
                  <a:srgbClr val="B43956"/>
                </a:solidFill>
              </a:rPr>
              <a:t>parameter</a:t>
            </a:r>
            <a:r>
              <a:rPr lang="zh-CN" altLang="en-US"/>
              <a:t> hazard_optype_STORE = 2'd</a:t>
            </a:r>
            <a:r>
              <a:rPr lang="zh-CN" altLang="en-US"/>
              <a:t>3;</a:t>
            </a:r>
            <a:endParaRPr lang="zh-CN" altLang="en-US"/>
          </a:p>
          <a:p>
            <a:endParaRPr lang="zh-CN" altLang="en-US"/>
          </a:p>
          <a:p>
            <a:r>
              <a:rPr lang="zh-CN" altLang="en-US" b="1">
                <a:solidFill>
                  <a:srgbClr val="B43956"/>
                </a:solidFill>
              </a:rPr>
              <a:t>wire </a:t>
            </a:r>
            <a:r>
              <a:rPr lang="zh-CN" altLang="en-US"/>
              <a:t>rs1_forward_1     = ... &amp;&amp; hazard_optype_EXE == hazard_optype_ALU;</a:t>
            </a:r>
            <a:endParaRPr lang="zh-CN" altLang="en-US"/>
          </a:p>
          <a:p>
            <a:r>
              <a:rPr lang="zh-CN" altLang="en-US" b="1">
                <a:solidFill>
                  <a:srgbClr val="B43956"/>
                </a:solidFill>
              </a:rPr>
              <a:t>wire</a:t>
            </a:r>
            <a:r>
              <a:rPr lang="zh-CN" altLang="en-US"/>
              <a:t> rs1_forward_stall = ...&amp;&amp; hazard_optype_EXE == hazard_optype_LOAD </a:t>
            </a:r>
            <a:endParaRPr lang="zh-CN" altLang="en-US"/>
          </a:p>
          <a:p>
            <a:pPr marL="1828800" lvl="4" indent="457200"/>
            <a:r>
              <a:rPr lang="zh-CN" altLang="en-US"/>
              <a:t>&amp;&amp; hazard_optype_ID != hazard_optype_STORE;</a:t>
            </a:r>
            <a:endParaRPr lang="zh-CN" altLang="en-US"/>
          </a:p>
          <a:p>
            <a:r>
              <a:rPr lang="zh-CN" altLang="en-US" b="1">
                <a:solidFill>
                  <a:srgbClr val="B43956"/>
                </a:solidFill>
              </a:rPr>
              <a:t>wire</a:t>
            </a:r>
            <a:r>
              <a:rPr lang="zh-CN" altLang="en-US"/>
              <a:t> rs1_forward_2     = ... &amp;&amp; hazard_optype_MEM == hazard_optype_ALU;</a:t>
            </a:r>
            <a:endParaRPr lang="zh-CN" altLang="en-US"/>
          </a:p>
          <a:p>
            <a:r>
              <a:rPr lang="zh-CN" altLang="en-US" b="1">
                <a:solidFill>
                  <a:srgbClr val="B43956"/>
                </a:solidFill>
              </a:rPr>
              <a:t>wire</a:t>
            </a:r>
            <a:r>
              <a:rPr lang="zh-CN" altLang="en-US"/>
              <a:t> rs1_forward_3     = ... &amp;&amp; hazard_optype_MEM == hazard_optype_LOAD;</a:t>
            </a:r>
            <a:endParaRPr lang="zh-CN" altLang="en-US"/>
          </a:p>
          <a:p>
            <a:endParaRPr lang="zh-CN" altLang="en-US"/>
          </a:p>
          <a:p>
            <a:r>
              <a:rPr lang="zh-CN" altLang="en-US" b="1">
                <a:solidFill>
                  <a:srgbClr val="C562F3"/>
                </a:solidFill>
              </a:rPr>
              <a:t>assign </a:t>
            </a:r>
            <a:r>
              <a:rPr lang="zh-CN" altLang="en-US"/>
              <a:t>forward_ctrl_A = ...</a:t>
            </a:r>
            <a:endParaRPr lang="zh-CN" altLang="en-US"/>
          </a:p>
          <a:p>
            <a:r>
              <a:rPr lang="zh-CN" altLang="en-US" b="1">
                <a:solidFill>
                  <a:srgbClr val="C562F3"/>
                </a:solidFill>
              </a:rPr>
              <a:t>assign</a:t>
            </a:r>
            <a:r>
              <a:rPr lang="zh-CN" altLang="en-US"/>
              <a:t> forward_ctrl_B = ...</a:t>
            </a:r>
            <a:endParaRPr lang="zh-CN" altLang="en-US"/>
          </a:p>
          <a:p>
            <a:r>
              <a:rPr lang="zh-CN" altLang="en-US" b="1">
                <a:solidFill>
                  <a:srgbClr val="C562F3"/>
                </a:solidFill>
              </a:rPr>
              <a:t>assign</a:t>
            </a:r>
            <a:r>
              <a:rPr lang="zh-CN" altLang="en-US"/>
              <a:t> </a:t>
            </a:r>
            <a:r>
              <a:rPr lang="zh-CN" altLang="en-US"/>
              <a:t>forward_ctrl_ls </a:t>
            </a:r>
            <a:r>
              <a:rPr lang="en-US" altLang="zh-CN"/>
              <a:t>= </a:t>
            </a:r>
            <a:r>
              <a:rPr lang="zh-CN" altLang="en-US"/>
              <a:t>...</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a:solidFill>
                  <a:srgbClr val="19A1FD"/>
                </a:solidFill>
                <a:latin typeface="+mn-lt"/>
                <a:ea typeface="宋体" panose="02010600030101010101" pitchFamily="2" charset="-122"/>
              </a:rPr>
              <a:t>Hazar</a:t>
            </a:r>
            <a:r>
              <a:rPr lang="en-US" altLang="zh-CN" sz="3400" dirty="0">
                <a:solidFill>
                  <a:srgbClr val="1EA3FD"/>
                </a:solidFill>
                <a:latin typeface="+mn-lt"/>
                <a:ea typeface="宋体" panose="02010600030101010101" pitchFamily="2" charset="-122"/>
              </a:rPr>
              <a:t>d Detectio</a:t>
            </a:r>
            <a:r>
              <a:rPr lang="en-US" altLang="zh-CN" sz="3400" dirty="0">
                <a:solidFill>
                  <a:srgbClr val="19A1FD"/>
                </a:solidFill>
                <a:latin typeface="+mn-lt"/>
                <a:ea typeface="宋体" panose="02010600030101010101" pitchFamily="2" charset="-122"/>
              </a:rPr>
              <a:t>n Unit</a:t>
            </a:r>
            <a:endParaRPr lang="en-US" altLang="zh-CN" sz="3400" dirty="0">
              <a:solidFill>
                <a:srgbClr val="19A1FD"/>
              </a:solidFill>
              <a:latin typeface="+mn-lt"/>
              <a:ea typeface="宋体" panose="02010600030101010101" pitchFamily="2" charset="-122"/>
            </a:endParaRPr>
          </a:p>
        </p:txBody>
      </p:sp>
      <p:sp>
        <p:nvSpPr>
          <p:cNvPr id="2" name="文本框 1"/>
          <p:cNvSpPr txBox="1"/>
          <p:nvPr/>
        </p:nvSpPr>
        <p:spPr>
          <a:xfrm>
            <a:off x="623570" y="2564765"/>
            <a:ext cx="10106025" cy="1322070"/>
          </a:xfrm>
          <a:prstGeom prst="rect">
            <a:avLst/>
          </a:prstGeom>
          <a:noFill/>
        </p:spPr>
        <p:txBody>
          <a:bodyPr wrap="square" rtlCol="0" anchor="t">
            <a:spAutoFit/>
          </a:bodyPr>
          <a:p>
            <a:r>
              <a:rPr lang="zh-CN" altLang="en-US" sz="2000" b="1">
                <a:solidFill>
                  <a:srgbClr val="C562F3"/>
                </a:solidFill>
              </a:rPr>
              <a:t>assign</a:t>
            </a:r>
            <a:r>
              <a:rPr lang="zh-CN" altLang="en-US" sz="2000"/>
              <a:t> PC_EN_IF = ...;</a:t>
            </a:r>
            <a:endParaRPr lang="zh-CN" altLang="en-US" sz="2000"/>
          </a:p>
          <a:p>
            <a:r>
              <a:rPr lang="zh-CN" altLang="en-US" sz="2000" b="1">
                <a:solidFill>
                  <a:srgbClr val="C562F3"/>
                </a:solidFill>
              </a:rPr>
              <a:t>assign</a:t>
            </a:r>
            <a:r>
              <a:rPr lang="zh-CN" altLang="en-US" sz="2000"/>
              <a:t> reg_FD_stall = ...;</a:t>
            </a:r>
            <a:endParaRPr lang="zh-CN" altLang="en-US" sz="2000"/>
          </a:p>
          <a:p>
            <a:r>
              <a:rPr lang="zh-CN" altLang="en-US" sz="2000" b="1">
                <a:solidFill>
                  <a:srgbClr val="C562F3"/>
                </a:solidFill>
              </a:rPr>
              <a:t>assign</a:t>
            </a:r>
            <a:r>
              <a:rPr lang="zh-CN" altLang="en-US" sz="2000"/>
              <a:t> reg_FD_flush = ...;</a:t>
            </a:r>
            <a:endParaRPr lang="zh-CN" altLang="en-US" sz="2000"/>
          </a:p>
          <a:p>
            <a:r>
              <a:rPr lang="zh-CN" altLang="en-US" sz="2000" b="1">
                <a:solidFill>
                  <a:srgbClr val="C562F3"/>
                </a:solidFill>
              </a:rPr>
              <a:t>assign </a:t>
            </a:r>
            <a:r>
              <a:rPr lang="zh-CN" altLang="en-US" sz="2000"/>
              <a:t>reg_DE_flush = ...;</a:t>
            </a:r>
            <a:endParaRPr lang="zh-CN" altLang="en-US" sz="2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4400" dirty="0">
                <a:solidFill>
                  <a:srgbClr val="19A1FD"/>
                </a:solidFill>
                <a:latin typeface="+mn-lt"/>
                <a:ea typeface="宋体" panose="02010600030101010101" pitchFamily="2" charset="-122"/>
              </a:rPr>
              <a:t>Experiment Purpose</a:t>
            </a:r>
            <a:endParaRPr lang="en-US" altLang="zh-CN" sz="4400" dirty="0">
              <a:solidFill>
                <a:srgbClr val="19A1FD"/>
              </a:solidFill>
              <a:latin typeface="+mn-lt"/>
              <a:ea typeface="宋体" panose="02010600030101010101" pitchFamily="2" charset="-122"/>
            </a:endParaRPr>
          </a:p>
        </p:txBody>
      </p:sp>
      <p:sp>
        <p:nvSpPr>
          <p:cNvPr id="6147" name="Rectangle 3"/>
          <p:cNvSpPr>
            <a:spLocks noGrp="1" noChangeArrowheads="1"/>
          </p:cNvSpPr>
          <p:nvPr>
            <p:ph type="body" idx="1"/>
          </p:nvPr>
        </p:nvSpPr>
        <p:spPr>
          <a:xfrm>
            <a:off x="623392" y="1484784"/>
            <a:ext cx="11233248" cy="5175250"/>
          </a:xfrm>
        </p:spPr>
        <p:txBody>
          <a:bodyPr>
            <a:normAutofit fontScale="92500"/>
          </a:bodyPr>
          <a:lstStyle/>
          <a:p>
            <a:pPr eaLnBrk="1" hangingPunct="1">
              <a:buFontTx/>
              <a:buChar char="•"/>
            </a:pPr>
            <a:r>
              <a:rPr lang="en-US" altLang="zh-CN" sz="2800" dirty="0">
                <a:latin typeface="+mn-lt"/>
                <a:ea typeface="宋体" panose="02010600030101010101" pitchFamily="2" charset="-122"/>
              </a:rPr>
              <a:t>Understand </a:t>
            </a:r>
            <a:r>
              <a:rPr lang="en-US" altLang="zh-CN" sz="2800" dirty="0">
                <a:solidFill>
                  <a:srgbClr val="FF0000"/>
                </a:solidFill>
                <a:latin typeface="+mn-lt"/>
                <a:ea typeface="宋体" panose="02010600030101010101" pitchFamily="2" charset="-122"/>
              </a:rPr>
              <a:t> </a:t>
            </a:r>
            <a:r>
              <a:rPr lang="en-US" altLang="zh-CN" sz="2800" dirty="0" smtClean="0">
                <a:solidFill>
                  <a:srgbClr val="FF0000"/>
                </a:solidFill>
                <a:latin typeface="+mn-lt"/>
                <a:ea typeface="宋体" panose="02010600030101010101" pitchFamily="2" charset="-122"/>
              </a:rPr>
              <a:t>RISC-V RV32I instructions</a:t>
            </a:r>
            <a:endParaRPr lang="en-US" altLang="zh-CN" sz="2800" dirty="0">
              <a:solidFill>
                <a:srgbClr val="FF0000"/>
              </a:solidFill>
              <a:latin typeface="+mn-lt"/>
              <a:ea typeface="宋体" panose="02010600030101010101" pitchFamily="2" charset="-122"/>
            </a:endParaRPr>
          </a:p>
          <a:p>
            <a:pPr>
              <a:buFontTx/>
              <a:buChar char="•"/>
            </a:pPr>
            <a:r>
              <a:rPr lang="en-US" altLang="zh-CN" sz="2800" dirty="0">
                <a:latin typeface="+mn-lt"/>
                <a:ea typeface="宋体" panose="02010600030101010101" pitchFamily="2" charset="-122"/>
              </a:rPr>
              <a:t>Master </a:t>
            </a:r>
            <a:r>
              <a:rPr lang="en-US" altLang="zh-CN" sz="2800" dirty="0">
                <a:solidFill>
                  <a:srgbClr val="FF0000"/>
                </a:solidFill>
                <a:latin typeface="+mn-lt"/>
                <a:ea typeface="宋体" panose="02010600030101010101" pitchFamily="2" charset="-122"/>
              </a:rPr>
              <a:t>the design methods of pipelined CPU </a:t>
            </a:r>
            <a:r>
              <a:rPr lang="en-US" altLang="zh-CN" sz="2800" dirty="0">
                <a:latin typeface="+mn-lt"/>
                <a:ea typeface="宋体" panose="02010600030101010101" pitchFamily="2" charset="-122"/>
              </a:rPr>
              <a:t>executing RV32I </a:t>
            </a:r>
            <a:r>
              <a:rPr lang="en-US" altLang="zh-CN" sz="2800" dirty="0" smtClean="0">
                <a:latin typeface="+mn-lt"/>
                <a:ea typeface="宋体" panose="02010600030101010101" pitchFamily="2" charset="-122"/>
              </a:rPr>
              <a:t>instructions</a:t>
            </a:r>
            <a:endParaRPr lang="en-US" altLang="zh-CN" sz="2800" dirty="0">
              <a:latin typeface="+mn-lt"/>
              <a:ea typeface="宋体" panose="02010600030101010101" pitchFamily="2" charset="-122"/>
            </a:endParaRPr>
          </a:p>
          <a:p>
            <a:pPr>
              <a:buFontTx/>
              <a:buChar char="•"/>
            </a:pPr>
            <a:r>
              <a:rPr lang="en-US" altLang="zh-CN" sz="2800" dirty="0" smtClean="0">
                <a:latin typeface="+mn-lt"/>
                <a:ea typeface="宋体" panose="02010600030101010101" pitchFamily="2" charset="-122"/>
              </a:rPr>
              <a:t>Master </a:t>
            </a:r>
            <a:r>
              <a:rPr lang="en-US" altLang="zh-CN" sz="2800" dirty="0">
                <a:latin typeface="+mn-lt"/>
                <a:ea typeface="宋体" panose="02010600030101010101" pitchFamily="2" charset="-122"/>
              </a:rPr>
              <a:t>the method of </a:t>
            </a:r>
            <a:r>
              <a:rPr lang="en-US" altLang="zh-CN" sz="2800" dirty="0" smtClean="0">
                <a:solidFill>
                  <a:srgbClr val="FF0000"/>
                </a:solidFill>
                <a:latin typeface="+mn-lt"/>
                <a:ea typeface="宋体" panose="02010600030101010101" pitchFamily="2" charset="-122"/>
              </a:rPr>
              <a:t>Pipeline </a:t>
            </a:r>
            <a:r>
              <a:rPr lang="en-US" altLang="zh-CN" sz="2800" dirty="0">
                <a:solidFill>
                  <a:srgbClr val="FF0000"/>
                </a:solidFill>
                <a:latin typeface="+mn-lt"/>
                <a:ea typeface="宋体" panose="02010600030101010101" pitchFamily="2" charset="-122"/>
              </a:rPr>
              <a:t>Forwarding Detection </a:t>
            </a:r>
            <a:r>
              <a:rPr lang="en-US" altLang="zh-CN" sz="2800" dirty="0">
                <a:latin typeface="+mn-lt"/>
                <a:ea typeface="宋体" panose="02010600030101010101" pitchFamily="2" charset="-122"/>
              </a:rPr>
              <a:t>and </a:t>
            </a:r>
            <a:r>
              <a:rPr lang="en-US" altLang="zh-CN" sz="2800" dirty="0" smtClean="0">
                <a:solidFill>
                  <a:srgbClr val="FF0000"/>
                </a:solidFill>
                <a:latin typeface="+mn-lt"/>
                <a:ea typeface="宋体" panose="02010600030101010101" pitchFamily="2" charset="-122"/>
              </a:rPr>
              <a:t>bypass unit </a:t>
            </a:r>
            <a:r>
              <a:rPr lang="en-US" altLang="zh-CN" sz="2800" dirty="0" smtClean="0">
                <a:latin typeface="+mn-lt"/>
                <a:ea typeface="宋体" panose="02010600030101010101" pitchFamily="2" charset="-122"/>
              </a:rPr>
              <a:t>design</a:t>
            </a:r>
            <a:endParaRPr lang="en-US" altLang="zh-CN" sz="2800" dirty="0">
              <a:latin typeface="+mn-lt"/>
              <a:ea typeface="宋体" panose="02010600030101010101" pitchFamily="2" charset="-122"/>
            </a:endParaRPr>
          </a:p>
          <a:p>
            <a:pPr>
              <a:buFontTx/>
              <a:buChar char="•"/>
            </a:pPr>
            <a:r>
              <a:rPr lang="en-US" altLang="zh-CN" sz="2800" dirty="0">
                <a:latin typeface="+mn-lt"/>
                <a:ea typeface="宋体" panose="02010600030101010101" pitchFamily="2" charset="-122"/>
              </a:rPr>
              <a:t>Master the methods of </a:t>
            </a:r>
            <a:r>
              <a:rPr lang="en-US" altLang="zh-CN" sz="2800" dirty="0">
                <a:solidFill>
                  <a:srgbClr val="FF0000"/>
                </a:solidFill>
                <a:latin typeface="+mn-lt"/>
                <a:ea typeface="宋体" panose="02010600030101010101" pitchFamily="2" charset="-122"/>
              </a:rPr>
              <a:t>1-cycle stall </a:t>
            </a:r>
            <a:r>
              <a:rPr lang="en-US" altLang="zh-CN" sz="2800" dirty="0">
                <a:latin typeface="+mn-lt"/>
                <a:ea typeface="宋体" panose="02010600030101010101" pitchFamily="2" charset="-122"/>
              </a:rPr>
              <a:t>of </a:t>
            </a:r>
            <a:r>
              <a:rPr lang="en-US" altLang="zh-CN" sz="2800" dirty="0">
                <a:solidFill>
                  <a:srgbClr val="FF0000"/>
                </a:solidFill>
                <a:latin typeface="+mn-lt"/>
                <a:ea typeface="宋体" panose="02010600030101010101" pitchFamily="2" charset="-122"/>
              </a:rPr>
              <a:t>Predict-not-taken</a:t>
            </a:r>
            <a:r>
              <a:rPr lang="en-US" altLang="zh-CN" sz="2800" dirty="0">
                <a:latin typeface="+mn-lt"/>
                <a:ea typeface="宋体" panose="02010600030101010101" pitchFamily="2" charset="-122"/>
              </a:rPr>
              <a:t> </a:t>
            </a:r>
            <a:r>
              <a:rPr lang="en-US" altLang="zh-CN" sz="2800" dirty="0" smtClean="0">
                <a:latin typeface="+mn-lt"/>
                <a:ea typeface="宋体" panose="02010600030101010101" pitchFamily="2" charset="-122"/>
              </a:rPr>
              <a:t>branch design</a:t>
            </a:r>
            <a:endParaRPr lang="en-US" altLang="zh-CN" sz="2800" dirty="0">
              <a:latin typeface="+mn-lt"/>
              <a:ea typeface="宋体" panose="02010600030101010101" pitchFamily="2" charset="-122"/>
            </a:endParaRPr>
          </a:p>
          <a:p>
            <a:pPr eaLnBrk="1" hangingPunct="1">
              <a:buFontTx/>
              <a:buChar char="•"/>
            </a:pPr>
            <a:r>
              <a:rPr lang="en-US" altLang="zh-CN" sz="2800" dirty="0" smtClean="0">
                <a:latin typeface="+mn-lt"/>
                <a:ea typeface="宋体" panose="02010600030101010101" pitchFamily="2" charset="-122"/>
              </a:rPr>
              <a:t>master </a:t>
            </a:r>
            <a:r>
              <a:rPr lang="en-US" altLang="zh-CN" sz="2800" dirty="0">
                <a:latin typeface="+mn-lt"/>
                <a:ea typeface="宋体" panose="02010600030101010101" pitchFamily="2" charset="-122"/>
              </a:rPr>
              <a:t>methods of </a:t>
            </a:r>
            <a:r>
              <a:rPr lang="en-US" altLang="zh-CN" sz="2800" dirty="0">
                <a:solidFill>
                  <a:srgbClr val="FF0000"/>
                </a:solidFill>
                <a:latin typeface="+mn-lt"/>
                <a:ea typeface="宋体" panose="02010600030101010101" pitchFamily="2" charset="-122"/>
              </a:rPr>
              <a:t>program verification of Pipelined CPU </a:t>
            </a:r>
            <a:r>
              <a:rPr lang="en-US" altLang="zh-CN" sz="2800" dirty="0">
                <a:latin typeface="+mn-lt"/>
                <a:ea typeface="宋体" panose="02010600030101010101" pitchFamily="2" charset="-122"/>
              </a:rPr>
              <a:t>executing </a:t>
            </a:r>
            <a:r>
              <a:rPr lang="en-US" altLang="zh-CN" sz="2800" dirty="0" smtClean="0">
                <a:latin typeface="+mn-lt"/>
                <a:ea typeface="宋体" panose="02010600030101010101" pitchFamily="2" charset="-122"/>
              </a:rPr>
              <a:t>RV32I </a:t>
            </a:r>
            <a:r>
              <a:rPr lang="en-US" altLang="zh-CN" sz="2800" dirty="0">
                <a:latin typeface="+mn-lt"/>
                <a:ea typeface="宋体" panose="02010600030101010101" pitchFamily="2" charset="-122"/>
              </a:rPr>
              <a:t>instructions</a:t>
            </a:r>
            <a:endParaRPr lang="en-US" altLang="zh-CN" sz="28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Mem.(1)</a:t>
            </a:r>
            <a:endParaRPr lang="en-US" altLang="zh-CN" sz="4400" dirty="0">
              <a:solidFill>
                <a:srgbClr val="19A1FD"/>
              </a:solidFill>
              <a:latin typeface="+mn-lt"/>
              <a:ea typeface="宋体" panose="02010600030101010101" pitchFamily="2" charset="-122"/>
            </a:endParaRPr>
          </a:p>
        </p:txBody>
      </p:sp>
      <p:graphicFrame>
        <p:nvGraphicFramePr>
          <p:cNvPr id="3" name="Table 2"/>
          <p:cNvGraphicFramePr>
            <a:graphicFrameLocks noGrp="1"/>
          </p:cNvGraphicFramePr>
          <p:nvPr>
            <p:custDataLst>
              <p:tags r:id="rId1"/>
            </p:custDataLst>
          </p:nvPr>
        </p:nvGraphicFramePr>
        <p:xfrm>
          <a:off x="2135560"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175260">
                <a:tc>
                  <a:txBody>
                    <a:bodyPr/>
                    <a:lstStyle/>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ASM</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dirty="0">
                          <a:effectLst/>
                        </a:rPr>
                        <a:t>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dirty="0">
                          <a:effectLst/>
                        </a:rPr>
                        <a:t>00000013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dirty="0">
                          <a:effectLst/>
                        </a:rPr>
                        <a:t>__start: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dirty="0" err="1">
                          <a:effectLst/>
                        </a:rPr>
                        <a:t>addi</a:t>
                      </a:r>
                      <a:r>
                        <a:rPr lang="en-US" sz="2200" u="none" strike="noStrike" dirty="0">
                          <a:effectLst/>
                        </a:rPr>
                        <a:t> x0, x0, 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dirty="0">
                          <a:effectLst/>
                        </a:rPr>
                        <a:t>00402103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lw x2, 4(x0)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2</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dirty="0">
                          <a:effectLst/>
                        </a:rPr>
                        <a:t>00802203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lw x4, 8(x0)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004100b3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add x1, x2, x4</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4</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fff08093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addi x1, x1, -1</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5</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00c02283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14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lw x5, 12(x0)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6</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a:effectLst/>
                        </a:rPr>
                        <a:t>01002303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lw x6, 16(x0)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7</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a:effectLst/>
                        </a:rPr>
                        <a:t>01402383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1C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lw x7, 20(x0)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8</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402200b3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20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sub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9</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002270b3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24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and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10</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002260b3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28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or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11</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002240b3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2C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xor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12</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002210b3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sll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002220b3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slt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a:effectLst/>
                        </a:rPr>
                        <a:t>14</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004120b3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2200" u="none" strike="noStrike">
                          <a:effectLst/>
                        </a:rPr>
                        <a:t>slt x1,x2,x4</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a:t>
            </a:r>
            <a:r>
              <a:rPr lang="en-US" altLang="zh-CN" sz="4400" dirty="0" smtClean="0">
                <a:solidFill>
                  <a:srgbClr val="19A1FD"/>
                </a:solidFill>
                <a:latin typeface="+mn-lt"/>
                <a:ea typeface="宋体" panose="02010600030101010101" pitchFamily="2" charset="-122"/>
              </a:rPr>
              <a:t>.(2)</a:t>
            </a:r>
            <a:endParaRPr lang="en-US" altLang="zh-CN" sz="4400" dirty="0">
              <a:solidFill>
                <a:srgbClr val="19A1FD"/>
              </a:solidFill>
              <a:latin typeface="+mn-lt"/>
              <a:ea typeface="宋体" panose="02010600030101010101" pitchFamily="2" charset="-122"/>
            </a:endParaRPr>
          </a:p>
        </p:txBody>
      </p:sp>
      <p:graphicFrame>
        <p:nvGraphicFramePr>
          <p:cNvPr id="3" name="Table 2"/>
          <p:cNvGraphicFramePr>
            <a:graphicFrameLocks noGrp="1"/>
          </p:cNvGraphicFramePr>
          <p:nvPr/>
        </p:nvGraphicFramePr>
        <p:xfrm>
          <a:off x="2135560"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175260">
                <a:tc>
                  <a:txBody>
                    <a:bodyPr/>
                    <a:lstStyle/>
                    <a:p>
                      <a:pPr algn="ctr" fontAlgn="ctr"/>
                      <a:r>
                        <a:rPr lang="en-US" sz="2200" u="none" strike="noStrike" dirty="0">
                          <a:effectLst/>
                          <a:latin typeface="+mn-lt"/>
                        </a:rPr>
                        <a:t>NO.</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Instruction</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err="1">
                          <a:effectLst/>
                          <a:latin typeface="+mn-lt"/>
                        </a:rPr>
                        <a:t>Addr</a:t>
                      </a:r>
                      <a:r>
                        <a:rPr lang="en-US" sz="2200" u="none" strike="noStrike" dirty="0">
                          <a:effectLst/>
                          <a:latin typeface="+mn-lt"/>
                        </a:rPr>
                        <a: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Label</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ASM</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Comment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dirty="0">
                          <a:solidFill>
                            <a:srgbClr val="000000"/>
                          </a:solidFill>
                          <a:effectLst/>
                          <a:latin typeface="+mn-lt"/>
                          <a:ea typeface="等线" panose="02010600030101010101" pitchFamily="2" charset="-122"/>
                        </a:rPr>
                        <a:t>15</a:t>
                      </a:r>
                      <a:endParaRPr lang="en-US" altLang="zh-CN"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002350b3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kern="1200" dirty="0">
                          <a:solidFill>
                            <a:srgbClr val="000000"/>
                          </a:solidFill>
                          <a:effectLst/>
                          <a:latin typeface="+mn-lt"/>
                          <a:ea typeface="等线" panose="02010600030101010101" pitchFamily="2" charset="-122"/>
                          <a:cs typeface="+mn-cs"/>
                        </a:rPr>
                        <a:t>3C</a:t>
                      </a:r>
                      <a:endParaRPr lang="en-US"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srl x1, x6, x2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dirty="0">
                          <a:solidFill>
                            <a:srgbClr val="000000"/>
                          </a:solidFill>
                          <a:effectLst/>
                          <a:latin typeface="+mn-lt"/>
                          <a:ea typeface="等线" panose="02010600030101010101" pitchFamily="2" charset="-122"/>
                        </a:rPr>
                        <a:t>16</a:t>
                      </a:r>
                      <a:endParaRPr lang="en-US" altLang="zh-CN"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402350b3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a:solidFill>
                            <a:srgbClr val="000000"/>
                          </a:solidFill>
                          <a:effectLst/>
                          <a:latin typeface="+mn-lt"/>
                          <a:ea typeface="等线" panose="02010600030101010101" pitchFamily="2" charset="-122"/>
                          <a:cs typeface="+mn-cs"/>
                        </a:rPr>
                        <a:t>40</a:t>
                      </a:r>
                      <a:endParaRPr lang="en-US" altLang="zh-CN" sz="2200" b="0" i="0" u="none" strike="noStrike" kern="120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sra x1, x6, x2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17</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4023d0b3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44</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sra x1, x7, x2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18</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007330b3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a:solidFill>
                            <a:srgbClr val="000000"/>
                          </a:solidFill>
                          <a:effectLst/>
                          <a:latin typeface="+mn-lt"/>
                          <a:ea typeface="等线" panose="02010600030101010101" pitchFamily="2" charset="-122"/>
                          <a:cs typeface="+mn-cs"/>
                        </a:rPr>
                        <a:t>48</a:t>
                      </a:r>
                      <a:endParaRPr lang="en-US" altLang="zh-CN" sz="2200" b="0" i="0" u="none" strike="noStrike" kern="120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sltu x1, x6, x7</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19</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0063b0b3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kern="1200" dirty="0">
                          <a:solidFill>
                            <a:srgbClr val="000000"/>
                          </a:solidFill>
                          <a:effectLst/>
                          <a:latin typeface="+mn-lt"/>
                          <a:ea typeface="等线" panose="02010600030101010101" pitchFamily="2" charset="-122"/>
                          <a:cs typeface="+mn-cs"/>
                        </a:rPr>
                        <a:t>4C</a:t>
                      </a:r>
                      <a:endParaRPr lang="en-US"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sltu x1, x7, x6</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20</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dirty="0">
                          <a:solidFill>
                            <a:srgbClr val="000000"/>
                          </a:solidFill>
                          <a:effectLst/>
                          <a:latin typeface="+mn-lt"/>
                          <a:ea typeface="等线" panose="02010600030101010101" pitchFamily="2" charset="-122"/>
                        </a:rPr>
                        <a:t>00000033</a:t>
                      </a:r>
                      <a:endParaRPr lang="en-US" altLang="zh-CN"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50</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 x0,x0,x0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21</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ffd50093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54</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x1,x10,-3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22</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00f27093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58</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andi x1,x4,15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23</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dirty="0">
                          <a:solidFill>
                            <a:srgbClr val="000000"/>
                          </a:solidFill>
                          <a:effectLst/>
                          <a:latin typeface="+mn-lt"/>
                          <a:ea typeface="等线" panose="02010600030101010101" pitchFamily="2" charset="-122"/>
                        </a:rPr>
                        <a:t>00f26093</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kern="1200" dirty="0">
                          <a:solidFill>
                            <a:srgbClr val="000000"/>
                          </a:solidFill>
                          <a:effectLst/>
                          <a:latin typeface="+mn-lt"/>
                          <a:ea typeface="等线" panose="02010600030101010101" pitchFamily="2" charset="-122"/>
                          <a:cs typeface="+mn-cs"/>
                        </a:rPr>
                        <a:t>5C</a:t>
                      </a:r>
                      <a:endParaRPr lang="en-US"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ori  x1,x4,15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24</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00f24093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60</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xori x1,x4,15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25</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00f22093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64</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slti x1,x4,15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26</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a:solidFill>
                            <a:srgbClr val="000000"/>
                          </a:solidFill>
                          <a:effectLst/>
                          <a:latin typeface="+mn-lt"/>
                          <a:ea typeface="等线" panose="02010600030101010101" pitchFamily="2" charset="-122"/>
                        </a:rPr>
                        <a:t>00121093</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68</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slli x1,x4,1</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27</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a:solidFill>
                            <a:srgbClr val="000000"/>
                          </a:solidFill>
                          <a:effectLst/>
                          <a:latin typeface="+mn-lt"/>
                          <a:ea typeface="等线" panose="02010600030101010101" pitchFamily="2" charset="-122"/>
                        </a:rPr>
                        <a:t>00225093</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kern="1200" dirty="0">
                          <a:solidFill>
                            <a:srgbClr val="000000"/>
                          </a:solidFill>
                          <a:effectLst/>
                          <a:latin typeface="+mn-lt"/>
                          <a:ea typeface="等线" panose="02010600030101010101" pitchFamily="2" charset="-122"/>
                          <a:cs typeface="+mn-cs"/>
                        </a:rPr>
                        <a:t>6C</a:t>
                      </a:r>
                      <a:endParaRPr lang="en-US"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srli x1,x4,2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28</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40c35093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70</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srai x1, x6, 12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b="0" i="0" u="none" strike="noStrike">
                          <a:solidFill>
                            <a:srgbClr val="000000"/>
                          </a:solidFill>
                          <a:effectLst/>
                          <a:latin typeface="+mn-lt"/>
                          <a:ea typeface="等线" panose="02010600030101010101" pitchFamily="2" charset="-122"/>
                        </a:rPr>
                        <a:t>29</a:t>
                      </a:r>
                      <a:endParaRPr lang="en-US" altLang="zh-CN"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b="0" i="0" u="none" strike="noStrike">
                          <a:solidFill>
                            <a:srgbClr val="000000"/>
                          </a:solidFill>
                          <a:effectLst/>
                          <a:latin typeface="+mn-lt"/>
                          <a:ea typeface="等线" panose="02010600030101010101" pitchFamily="2" charset="-122"/>
                        </a:rPr>
                        <a:t>fff33093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200" b="0" i="0" u="none" strike="noStrike" kern="1200" dirty="0">
                          <a:solidFill>
                            <a:srgbClr val="000000"/>
                          </a:solidFill>
                          <a:effectLst/>
                          <a:latin typeface="+mn-lt"/>
                          <a:ea typeface="等线" panose="02010600030101010101" pitchFamily="2" charset="-122"/>
                          <a:cs typeface="+mn-cs"/>
                        </a:rPr>
                        <a:t>74</a:t>
                      </a:r>
                      <a:endParaRPr lang="en-US" altLang="zh-CN" sz="2200" b="0" i="0" u="none" strike="noStrike" kern="1200" dirty="0">
                        <a:solidFill>
                          <a:srgbClr val="000000"/>
                        </a:solidFill>
                        <a:effectLst/>
                        <a:latin typeface="+mn-lt"/>
                        <a:ea typeface="等线" panose="02010600030101010101" pitchFamily="2" charset="-122"/>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sltiu x1, x6, -1</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a:t>
            </a:r>
            <a:r>
              <a:rPr lang="en-US" altLang="zh-CN" sz="4400" dirty="0" smtClean="0">
                <a:solidFill>
                  <a:srgbClr val="19A1FD"/>
                </a:solidFill>
                <a:latin typeface="+mn-lt"/>
                <a:ea typeface="宋体" panose="02010600030101010101" pitchFamily="2" charset="-122"/>
              </a:rPr>
              <a:t>.(3)</a:t>
            </a:r>
            <a:endParaRPr lang="en-US" altLang="zh-CN" sz="4400" dirty="0">
              <a:solidFill>
                <a:srgbClr val="19A1FD"/>
              </a:solidFill>
              <a:latin typeface="+mn-lt"/>
              <a:ea typeface="宋体" panose="02010600030101010101" pitchFamily="2" charset="-122"/>
            </a:endParaRPr>
          </a:p>
        </p:txBody>
      </p:sp>
      <p:graphicFrame>
        <p:nvGraphicFramePr>
          <p:cNvPr id="3" name="Table 2"/>
          <p:cNvGraphicFramePr>
            <a:graphicFrameLocks noGrp="1"/>
          </p:cNvGraphicFramePr>
          <p:nvPr/>
        </p:nvGraphicFramePr>
        <p:xfrm>
          <a:off x="2135560"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175260">
                <a:tc>
                  <a:txBody>
                    <a:bodyPr/>
                    <a:lstStyle/>
                    <a:p>
                      <a:pPr algn="ctr" fontAlgn="ctr"/>
                      <a:r>
                        <a:rPr lang="en-US" sz="2200" u="none" strike="noStrike" dirty="0">
                          <a:effectLst/>
                          <a:latin typeface="+mn-lt"/>
                        </a:rPr>
                        <a:t>NO.</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Instruction</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err="1">
                          <a:effectLst/>
                          <a:latin typeface="+mn-lt"/>
                        </a:rPr>
                        <a:t>Addr</a:t>
                      </a:r>
                      <a:r>
                        <a:rPr lang="en-US" sz="2200" u="none" strike="noStrike" dirty="0">
                          <a:effectLst/>
                          <a:latin typeface="+mn-lt"/>
                        </a:rPr>
                        <a: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Label</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ASM</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Comment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30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fff3b093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78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sltiu x1, x7, -1</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00520863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7C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beq  x4,x5,label0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32</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00420663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beq  x4,x4,label0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35</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00421863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8C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label0:</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bne  x4,x4,label1</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00521663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90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bne  x4,x5,label1</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94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98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0042c863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9C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label1:</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blt  x5,x4,label2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00524663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A0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blt  x4,x5,label2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A4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A8</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00736863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AC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label2:</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bltu x6,x7,label3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0063e663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B0</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bltu x7,x6,label3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a:t>
            </a:r>
            <a:r>
              <a:rPr lang="en-US" altLang="zh-CN" sz="4400" dirty="0" smtClean="0">
                <a:solidFill>
                  <a:srgbClr val="19A1FD"/>
                </a:solidFill>
                <a:latin typeface="+mn-lt"/>
                <a:ea typeface="宋体" panose="02010600030101010101" pitchFamily="2" charset="-122"/>
              </a:rPr>
              <a:t>.(4)</a:t>
            </a:r>
            <a:endParaRPr lang="en-US" altLang="zh-CN" sz="4400" dirty="0">
              <a:solidFill>
                <a:srgbClr val="19A1FD"/>
              </a:solidFill>
              <a:latin typeface="+mn-lt"/>
              <a:ea typeface="宋体" panose="02010600030101010101" pitchFamily="2" charset="-122"/>
            </a:endParaRPr>
          </a:p>
        </p:txBody>
      </p:sp>
      <p:graphicFrame>
        <p:nvGraphicFramePr>
          <p:cNvPr id="3" name="Table 2"/>
          <p:cNvGraphicFramePr>
            <a:graphicFrameLocks noGrp="1"/>
          </p:cNvGraphicFramePr>
          <p:nvPr/>
        </p:nvGraphicFramePr>
        <p:xfrm>
          <a:off x="2135560"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175260">
                <a:tc>
                  <a:txBody>
                    <a:bodyPr/>
                    <a:lstStyle/>
                    <a:p>
                      <a:pPr algn="ctr" fontAlgn="ctr"/>
                      <a:r>
                        <a:rPr lang="en-US" sz="2200" u="none" strike="noStrike" dirty="0">
                          <a:effectLst/>
                          <a:latin typeface="+mn-lt"/>
                        </a:rPr>
                        <a:t>NO.</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Instruction</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err="1">
                          <a:effectLst/>
                          <a:latin typeface="+mn-lt"/>
                        </a:rPr>
                        <a:t>Addr</a:t>
                      </a:r>
                      <a:r>
                        <a:rPr lang="en-US" sz="2200" u="none" strike="noStrike" dirty="0">
                          <a:effectLst/>
                          <a:latin typeface="+mn-lt"/>
                        </a:rPr>
                        <a: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Label</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ASM</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Comment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45</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B4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46</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B8</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47</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00525863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BC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label3:</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bge x4,x5,label4</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0042d663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bge x5,x4,label4</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C8</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0063f863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label4:</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bgeu x7,x6,label5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00737663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D0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bgeu x6,x7,label5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D4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D8</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55</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00425663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DC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label5:</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bge  x4,x4,label6</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E0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E4</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000040b7</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E8</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label6:</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lui  x1,4</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59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00c000ef</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EC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jal  x1,12</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a:t>
            </a:r>
            <a:r>
              <a:rPr lang="en-US" altLang="zh-CN" sz="4400" dirty="0" smtClean="0">
                <a:solidFill>
                  <a:srgbClr val="19A1FD"/>
                </a:solidFill>
                <a:latin typeface="+mn-lt"/>
                <a:ea typeface="宋体" panose="02010600030101010101" pitchFamily="2" charset="-122"/>
              </a:rPr>
              <a:t>.(5)</a:t>
            </a:r>
            <a:endParaRPr lang="en-US" altLang="zh-CN" sz="4400" dirty="0">
              <a:solidFill>
                <a:srgbClr val="19A1FD"/>
              </a:solidFill>
              <a:latin typeface="+mn-lt"/>
              <a:ea typeface="宋体" panose="02010600030101010101" pitchFamily="2" charset="-122"/>
            </a:endParaRPr>
          </a:p>
        </p:txBody>
      </p:sp>
      <p:graphicFrame>
        <p:nvGraphicFramePr>
          <p:cNvPr id="3" name="Table 2"/>
          <p:cNvGraphicFramePr>
            <a:graphicFrameLocks noGrp="1"/>
          </p:cNvGraphicFramePr>
          <p:nvPr/>
        </p:nvGraphicFramePr>
        <p:xfrm>
          <a:off x="2135560"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175260">
                <a:tc>
                  <a:txBody>
                    <a:bodyPr/>
                    <a:lstStyle/>
                    <a:p>
                      <a:pPr algn="ctr" fontAlgn="ctr"/>
                      <a:r>
                        <a:rPr lang="en-US" sz="2200" u="none" strike="noStrike" dirty="0">
                          <a:effectLst/>
                          <a:latin typeface="+mn-lt"/>
                        </a:rPr>
                        <a:t>NO.</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Instruction</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err="1">
                          <a:effectLst/>
                          <a:latin typeface="+mn-lt"/>
                        </a:rPr>
                        <a:t>Addr</a:t>
                      </a:r>
                      <a:r>
                        <a:rPr lang="en-US" sz="2200" u="none" strike="noStrike" dirty="0">
                          <a:effectLst/>
                          <a:latin typeface="+mn-lt"/>
                        </a:rPr>
                        <a: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Label</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a:effectLst/>
                          <a:latin typeface="+mn-lt"/>
                        </a:rPr>
                        <a:t>ASM</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200" u="none" strike="noStrike" dirty="0">
                          <a:effectLst/>
                          <a:latin typeface="+mn-lt"/>
                        </a:rPr>
                        <a:t>Comment</a:t>
                      </a:r>
                      <a:endParaRPr lang="en-US" sz="2200" b="0" i="0" u="none" strike="noStrike" dirty="0">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60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a:solidFill>
                            <a:srgbClr val="000000"/>
                          </a:solidFill>
                          <a:effectLst/>
                          <a:ea typeface="等线" panose="02010600030101010101" pitchFamily="2" charset="-122"/>
                          <a:sym typeface="+mn-ea"/>
                        </a:rPr>
                        <a:t>addi x0,x0,0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01802403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F8</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lw   x8, 24(x0)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00802e23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sw   x8, 28(x0)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01c02083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100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lw   x1, 28(x0)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65</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02801023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104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sh   x8, 32(x0)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02002083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108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lw   x1, 32(x0)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02800223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10C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sb   x8, 36(x0)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02402083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110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lw   x1, 36(x0)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01a01083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114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lh   x1, 26(x0)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01a05083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118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lhu  x1, 26(x0)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01b00083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11C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lb   x1, 27(x0)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01b04083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120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lbu  x1, 27(x0)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ffff0097</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124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auipc x1, 0xffff0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a:solidFill>
                            <a:srgbClr val="000000"/>
                          </a:solidFill>
                          <a:effectLst/>
                          <a:latin typeface="+mn-lt"/>
                          <a:ea typeface="等线" panose="02010600030101010101" pitchFamily="2" charset="-122"/>
                        </a:rPr>
                        <a:t>　</a:t>
                      </a:r>
                      <a:endParaRPr lang="zh-CN" altLang="en-US" sz="2200" b="0" i="0" u="none" strike="noStrike">
                        <a:solidFill>
                          <a:srgbClr val="000000"/>
                        </a:solidFill>
                        <a:effectLst/>
                        <a:latin typeface="+mn-lt"/>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000000e7</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128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en-US" sz="2200" b="0" i="0" u="none" strike="noStrike">
                          <a:solidFill>
                            <a:srgbClr val="000000"/>
                          </a:solidFill>
                          <a:effectLst/>
                          <a:latin typeface="+mn-lt"/>
                          <a:ea typeface="等线" panose="02010600030101010101" pitchFamily="2" charset="-122"/>
                        </a:rPr>
                        <a:t>jalr x1,0(x0)</a:t>
                      </a:r>
                      <a:endParaRPr lang="en-US" sz="22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l" fontAlgn="ctr"/>
                      <a:r>
                        <a:rPr lang="zh-CN" altLang="en-US" sz="2200" b="0" i="0" u="none" strike="noStrike" dirty="0">
                          <a:solidFill>
                            <a:srgbClr val="000000"/>
                          </a:solidFill>
                          <a:effectLst/>
                          <a:latin typeface="+mn-lt"/>
                          <a:ea typeface="等线" panose="02010600030101010101" pitchFamily="2" charset="-122"/>
                        </a:rPr>
                        <a:t>　</a:t>
                      </a:r>
                      <a:endParaRPr lang="zh-CN" altLang="en-US" sz="22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Data Mem. </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nvGraphicFramePr>
        <p:xfrm>
          <a:off x="1127448" y="1268760"/>
          <a:ext cx="4968553" cy="5311140"/>
        </p:xfrm>
        <a:graphic>
          <a:graphicData uri="http://schemas.openxmlformats.org/drawingml/2006/table">
            <a:tbl>
              <a:tblPr>
                <a:tableStyleId>{5C22544A-7EE6-4342-B048-85BDC9FD1C3A}</a:tableStyleId>
              </a:tblPr>
              <a:tblGrid>
                <a:gridCol w="784508"/>
                <a:gridCol w="1656184"/>
                <a:gridCol w="958844"/>
                <a:gridCol w="1569017"/>
              </a:tblGrid>
              <a:tr h="175260">
                <a:tc>
                  <a:txBody>
                    <a:bodyPr/>
                    <a:lstStyle/>
                    <a:p>
                      <a:pPr algn="ctr" fontAlgn="ctr"/>
                      <a:r>
                        <a:rPr lang="en-US" sz="2000" u="none" strike="noStrike" dirty="0">
                          <a:effectLst/>
                        </a:rPr>
                        <a:t>NO.</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b="0" i="0" u="none" strike="noStrike" dirty="0" smtClean="0">
                          <a:solidFill>
                            <a:schemeClr val="dk1"/>
                          </a:solidFill>
                          <a:effectLst/>
                          <a:latin typeface="+mn-lt"/>
                          <a:ea typeface="+mn-ea"/>
                        </a:rPr>
                        <a:t>Data</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err="1">
                          <a:effectLst/>
                        </a:rPr>
                        <a:t>Addr</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Comment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000080BF</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00000010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00000014</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a:solidFill>
                            <a:schemeClr val="dk1"/>
                          </a:solidFill>
                          <a:effectLst/>
                          <a:latin typeface="+mn-lt"/>
                          <a:ea typeface="+mn-ea"/>
                          <a:cs typeface="+mn-cs"/>
                        </a:rPr>
                        <a:t>C</a:t>
                      </a:r>
                      <a:endParaRPr lang="en-US"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FFFF0000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10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0FFF0000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14</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FF000F0F</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18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F0F0F0F0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1C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2C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dirty="0">
                          <a:effectLst/>
                        </a:rPr>
                        <a:t>14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15</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3C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graphicFrame>
        <p:nvGraphicFramePr>
          <p:cNvPr id="6" name="Table 5"/>
          <p:cNvGraphicFramePr>
            <a:graphicFrameLocks noGrp="1"/>
          </p:cNvGraphicFramePr>
          <p:nvPr/>
        </p:nvGraphicFramePr>
        <p:xfrm>
          <a:off x="6373267" y="1274452"/>
          <a:ext cx="5195341" cy="5311140"/>
        </p:xfrm>
        <a:graphic>
          <a:graphicData uri="http://schemas.openxmlformats.org/drawingml/2006/table">
            <a:tbl>
              <a:tblPr>
                <a:tableStyleId>{5C22544A-7EE6-4342-B048-85BDC9FD1C3A}</a:tableStyleId>
              </a:tblPr>
              <a:tblGrid>
                <a:gridCol w="820317"/>
                <a:gridCol w="1731780"/>
                <a:gridCol w="1002610"/>
                <a:gridCol w="1640634"/>
              </a:tblGrid>
              <a:tr h="175260">
                <a:tc>
                  <a:txBody>
                    <a:bodyPr/>
                    <a:lstStyle/>
                    <a:p>
                      <a:pPr algn="ctr" fontAlgn="ctr"/>
                      <a:r>
                        <a:rPr lang="en-US" sz="2000" u="none" strike="noStrike" dirty="0">
                          <a:effectLst/>
                        </a:rPr>
                        <a:t>NO.</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Instruction</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err="1">
                          <a:effectLst/>
                        </a:rPr>
                        <a:t>Addr</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Comment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16</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40</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17</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44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18</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48</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19</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4C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20</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A3000000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50</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21</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27000000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54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22</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79000000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58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23</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15100000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5C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24</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25</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26</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27</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6C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28</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70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29</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74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smtClean="0">
                          <a:solidFill>
                            <a:srgbClr val="000000"/>
                          </a:solidFill>
                          <a:effectLst/>
                          <a:latin typeface="+mn-lt"/>
                          <a:ea typeface="等线" panose="02010600030101010101" pitchFamily="2" charset="-122"/>
                        </a:rPr>
                        <a:t>30</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smtClean="0">
                          <a:solidFill>
                            <a:schemeClr val="dk1"/>
                          </a:solidFill>
                          <a:effectLst/>
                          <a:latin typeface="+mn-lt"/>
                          <a:ea typeface="+mn-ea"/>
                          <a:cs typeface="+mn-cs"/>
                        </a:rPr>
                        <a:t>78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smtClean="0">
                          <a:solidFill>
                            <a:srgbClr val="000000"/>
                          </a:solidFill>
                          <a:effectLst/>
                          <a:latin typeface="+mn-lt"/>
                          <a:ea typeface="等线" panose="02010600030101010101" pitchFamily="2" charset="-122"/>
                        </a:rPr>
                        <a:t>31</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smtClean="0">
                          <a:solidFill>
                            <a:schemeClr val="dk1"/>
                          </a:solidFill>
                          <a:effectLst/>
                          <a:latin typeface="+mn-lt"/>
                          <a:ea typeface="+mn-ea"/>
                          <a:cs typeface="+mn-cs"/>
                        </a:rPr>
                        <a:t>7C</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(1)</a:t>
            </a:r>
            <a:endParaRPr lang="en-US" altLang="zh-CN" sz="4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384" y="1268760"/>
            <a:ext cx="10945216" cy="550596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(1)</a:t>
            </a:r>
            <a:endParaRPr lang="en-US" altLang="zh-CN" sz="4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384" y="1268760"/>
            <a:ext cx="10945216" cy="5505962"/>
          </a:xfrm>
          <a:prstGeom prst="rect">
            <a:avLst/>
          </a:prstGeom>
        </p:spPr>
      </p:pic>
      <p:graphicFrame>
        <p:nvGraphicFramePr>
          <p:cNvPr id="2" name="Table 2"/>
          <p:cNvGraphicFramePr>
            <a:graphicFrameLocks noGrp="1"/>
          </p:cNvGraphicFramePr>
          <p:nvPr>
            <p:custDataLst>
              <p:tags r:id="rId2"/>
            </p:custDataLst>
          </p:nvPr>
        </p:nvGraphicFramePr>
        <p:xfrm>
          <a:off x="1776150" y="3717067"/>
          <a:ext cx="9145017" cy="5486400"/>
        </p:xfrm>
        <a:graphic>
          <a:graphicData uri="http://schemas.openxmlformats.org/drawingml/2006/table">
            <a:tbl>
              <a:tblPr>
                <a:tableStyleId>{5C22544A-7EE6-4342-B048-85BDC9FD1C3A}</a:tableStyleId>
              </a:tblPr>
              <a:tblGrid>
                <a:gridCol w="820317"/>
                <a:gridCol w="1731780"/>
                <a:gridCol w="1002610"/>
                <a:gridCol w="1215285"/>
                <a:gridCol w="2734391"/>
                <a:gridCol w="1640634"/>
              </a:tblGrid>
              <a:tr h="328295">
                <a:tc>
                  <a:txBody>
                    <a:bodyPr/>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ASM</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dirty="0">
                          <a:effectLst/>
                        </a:rPr>
                        <a:t>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dirty="0">
                          <a:effectLst/>
                        </a:rPr>
                        <a:t>00000013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l" fontAlgn="ctr"/>
                      <a:r>
                        <a:rPr lang="en-US" sz="2200" u="none" strike="noStrike" dirty="0">
                          <a:effectLst/>
                        </a:rPr>
                        <a:t>__start: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dirty="0" err="1">
                          <a:effectLst/>
                        </a:rPr>
                        <a:t>addi</a:t>
                      </a:r>
                      <a:r>
                        <a:rPr lang="en-US" sz="2200" u="none" strike="noStrike" dirty="0">
                          <a:effectLst/>
                        </a:rPr>
                        <a:t> x0, x0, 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dirty="0">
                          <a:effectLst/>
                        </a:rPr>
                        <a:t>00402103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solidFill>
                            <a:srgbClr val="FF0000"/>
                          </a:solidFill>
                          <a:effectLst/>
                        </a:rPr>
                        <a:t>lw x2, 4(x0)</a:t>
                      </a:r>
                      <a:endParaRPr lang="en-US" sz="2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2</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dirty="0">
                          <a:effectLst/>
                        </a:rPr>
                        <a:t>00802203</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solidFill>
                            <a:srgbClr val="FF0000"/>
                          </a:solidFill>
                          <a:effectLst/>
                        </a:rPr>
                        <a:t>lw x4, 8(x0)</a:t>
                      </a:r>
                      <a:endParaRPr lang="en-US" sz="2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004100b3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kern="1200">
                          <a:solidFill>
                            <a:schemeClr val="dk1"/>
                          </a:solidFill>
                          <a:effectLst/>
                          <a:latin typeface="+mn-lt"/>
                          <a:ea typeface="+mn-ea"/>
                          <a:cs typeface="+mn-cs"/>
                        </a:rPr>
                        <a:t>C</a:t>
                      </a:r>
                      <a:endParaRPr lang="en-US" sz="2200" u="none" strike="noStrike" kern="120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solidFill>
                            <a:srgbClr val="FF0000"/>
                          </a:solidFill>
                          <a:effectLst/>
                        </a:rPr>
                        <a:t>add x1, x2, x4</a:t>
                      </a:r>
                      <a:endParaRPr lang="en-US" sz="2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4</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fff08093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10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addi x1, x1, -1</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5</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00c02283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14</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lw x5, 12(x0)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6</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a:effectLst/>
                        </a:rPr>
                        <a:t>01002303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18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lw x6, 16(x0)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7</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a:effectLst/>
                        </a:rPr>
                        <a:t>01402383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1C</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lw x7, 20(x0)</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8</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402200b3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20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sub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9</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002270b3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24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and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10</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002260b3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28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or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11</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002240b3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2C</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xor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12</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002210b3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30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sll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13</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002220b3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34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slt x1,x4,x2</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a:effectLst/>
                        </a:rPr>
                        <a:t>14</a:t>
                      </a:r>
                      <a:endParaRPr lang="en-US" altLang="zh-CN"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004120b3</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38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en-US" sz="2200" u="none" strike="noStrike">
                          <a:effectLst/>
                        </a:rPr>
                        <a:t>slt x1,x2,x4</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l" fontAlgn="ctr"/>
                      <a:r>
                        <a:rPr lang="zh-CN" altLang="en-US" sz="2200" u="none" strike="noStrike" dirty="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
        <p:nvSpPr>
          <p:cNvPr id="4" name="圆角矩形 3"/>
          <p:cNvSpPr/>
          <p:nvPr/>
        </p:nvSpPr>
        <p:spPr>
          <a:xfrm>
            <a:off x="3578860" y="1628775"/>
            <a:ext cx="2369820" cy="291465"/>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custDataLst>
              <p:tags r:id="rId3"/>
            </p:custDataLst>
          </p:nvPr>
        </p:nvSpPr>
        <p:spPr>
          <a:xfrm>
            <a:off x="4368165" y="2057400"/>
            <a:ext cx="3098165" cy="222885"/>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3564255" y="1322070"/>
            <a:ext cx="659765" cy="368300"/>
          </a:xfrm>
          <a:prstGeom prst="rect">
            <a:avLst/>
          </a:prstGeom>
          <a:noFill/>
        </p:spPr>
        <p:txBody>
          <a:bodyPr wrap="square" rtlCol="0">
            <a:spAutoFit/>
          </a:bodyPr>
          <a:p>
            <a:r>
              <a:rPr lang="en-US" altLang="zh-CN">
                <a:solidFill>
                  <a:srgbClr val="FF0000"/>
                </a:solidFill>
              </a:rPr>
              <a:t>IF</a:t>
            </a:r>
            <a:endParaRPr lang="en-US" altLang="zh-CN">
              <a:solidFill>
                <a:srgbClr val="FF0000"/>
              </a:solidFill>
            </a:endParaRPr>
          </a:p>
        </p:txBody>
      </p:sp>
      <p:sp>
        <p:nvSpPr>
          <p:cNvPr id="9" name="文本框 8"/>
          <p:cNvSpPr txBox="1"/>
          <p:nvPr>
            <p:custDataLst>
              <p:tags r:id="rId4"/>
            </p:custDataLst>
          </p:nvPr>
        </p:nvSpPr>
        <p:spPr>
          <a:xfrm>
            <a:off x="3935730" y="1988820"/>
            <a:ext cx="659765" cy="368300"/>
          </a:xfrm>
          <a:prstGeom prst="rect">
            <a:avLst/>
          </a:prstGeom>
          <a:noFill/>
        </p:spPr>
        <p:txBody>
          <a:bodyPr wrap="square" rtlCol="0">
            <a:spAutoFit/>
          </a:bodyPr>
          <a:p>
            <a:r>
              <a:rPr lang="en-US" altLang="zh-CN">
                <a:solidFill>
                  <a:srgbClr val="FF0000"/>
                </a:solidFill>
              </a:rPr>
              <a:t>I</a:t>
            </a:r>
            <a:r>
              <a:rPr lang="en-US" altLang="zh-CN">
                <a:solidFill>
                  <a:srgbClr val="FF0000"/>
                </a:solidFill>
              </a:rPr>
              <a:t>D</a:t>
            </a:r>
            <a:endParaRPr lang="en-US" altLang="zh-CN">
              <a:solidFill>
                <a:srgbClr val="FF0000"/>
              </a:solidFill>
            </a:endParaRPr>
          </a:p>
        </p:txBody>
      </p:sp>
      <p:grpSp>
        <p:nvGrpSpPr>
          <p:cNvPr id="15" name="组合 14"/>
          <p:cNvGrpSpPr/>
          <p:nvPr/>
        </p:nvGrpSpPr>
        <p:grpSpPr>
          <a:xfrm>
            <a:off x="5134610" y="2781300"/>
            <a:ext cx="2391410" cy="368300"/>
            <a:chOff x="8086" y="4380"/>
            <a:chExt cx="3766" cy="580"/>
          </a:xfrm>
        </p:grpSpPr>
        <p:sp>
          <p:nvSpPr>
            <p:cNvPr id="5" name="圆角矩形 4"/>
            <p:cNvSpPr/>
            <p:nvPr/>
          </p:nvSpPr>
          <p:spPr>
            <a:xfrm>
              <a:off x="9234" y="4380"/>
              <a:ext cx="2618" cy="459"/>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086" y="4380"/>
              <a:ext cx="1282" cy="580"/>
            </a:xfrm>
            <a:prstGeom prst="rect">
              <a:avLst/>
            </a:prstGeom>
            <a:noFill/>
          </p:spPr>
          <p:txBody>
            <a:bodyPr wrap="square" rtlCol="0">
              <a:spAutoFit/>
            </a:bodyPr>
            <a:p>
              <a:r>
                <a:rPr lang="en-US" altLang="zh-CN">
                  <a:solidFill>
                    <a:srgbClr val="FF0000"/>
                  </a:solidFill>
                </a:rPr>
                <a:t>MEM</a:t>
              </a:r>
              <a:endParaRPr lang="en-US" altLang="zh-CN">
                <a:solidFill>
                  <a:srgbClr val="FF0000"/>
                </a:solidFill>
              </a:endParaRPr>
            </a:p>
          </p:txBody>
        </p:sp>
      </p:grpSp>
      <p:grpSp>
        <p:nvGrpSpPr>
          <p:cNvPr id="14" name="组合 13"/>
          <p:cNvGrpSpPr/>
          <p:nvPr/>
        </p:nvGrpSpPr>
        <p:grpSpPr>
          <a:xfrm>
            <a:off x="7106285" y="548640"/>
            <a:ext cx="1101090" cy="1583690"/>
            <a:chOff x="11191" y="864"/>
            <a:chExt cx="1734" cy="2494"/>
          </a:xfrm>
        </p:grpSpPr>
        <p:cxnSp>
          <p:nvCxnSpPr>
            <p:cNvPr id="12" name="直接箭头连接符 11"/>
            <p:cNvCxnSpPr/>
            <p:nvPr/>
          </p:nvCxnSpPr>
          <p:spPr>
            <a:xfrm flipH="1">
              <a:off x="11191" y="1658"/>
              <a:ext cx="567" cy="1701"/>
            </a:xfrm>
            <a:prstGeom prst="straightConnector1">
              <a:avLst/>
            </a:prstGeom>
            <a:ln>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5"/>
              </p:custDataLst>
            </p:nvPr>
          </p:nvSpPr>
          <p:spPr>
            <a:xfrm>
              <a:off x="11415" y="864"/>
              <a:ext cx="1511" cy="1015"/>
            </a:xfrm>
            <a:prstGeom prst="rect">
              <a:avLst/>
            </a:prstGeom>
            <a:noFill/>
          </p:spPr>
          <p:txBody>
            <a:bodyPr wrap="square" rtlCol="0">
              <a:noAutofit/>
            </a:bodyPr>
            <a:p>
              <a:r>
                <a:rPr lang="en-US" altLang="zh-CN" sz="2800">
                  <a:solidFill>
                    <a:srgbClr val="FFC000"/>
                  </a:solidFill>
                </a:rPr>
                <a:t>stall</a:t>
              </a:r>
              <a:endParaRPr lang="en-US" altLang="zh-CN" sz="2800">
                <a:solidFill>
                  <a:srgbClr val="FFC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(2)</a:t>
            </a:r>
            <a:endParaRPr lang="en-US" altLang="zh-CN" sz="4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8758" y="1333040"/>
            <a:ext cx="10917842" cy="5408328"/>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(3)</a:t>
            </a:r>
            <a:endParaRPr lang="en-US" altLang="zh-CN" sz="4400" dirty="0">
              <a:solidFill>
                <a:srgbClr val="19A1FD"/>
              </a:solidFill>
              <a:latin typeface="+mn-lt"/>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6195" y="1287016"/>
            <a:ext cx="11104421" cy="545435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Experiment Task</a:t>
            </a:r>
            <a:endParaRPr lang="en-US" altLang="zh-CN" sz="4400" dirty="0">
              <a:solidFill>
                <a:srgbClr val="19A1FD"/>
              </a:solidFill>
              <a:latin typeface="+mn-lt"/>
              <a:ea typeface="宋体" panose="02010600030101010101" pitchFamily="2" charset="-122"/>
            </a:endParaRPr>
          </a:p>
        </p:txBody>
      </p:sp>
      <p:sp>
        <p:nvSpPr>
          <p:cNvPr id="7171" name="Rectangle 3"/>
          <p:cNvSpPr>
            <a:spLocks noGrp="1" noChangeArrowheads="1"/>
          </p:cNvSpPr>
          <p:nvPr>
            <p:ph type="body" idx="1"/>
          </p:nvPr>
        </p:nvSpPr>
        <p:spPr/>
        <p:txBody>
          <a:bodyPr/>
          <a:lstStyle/>
          <a:p>
            <a:pPr>
              <a:lnSpc>
                <a:spcPct val="100000"/>
              </a:lnSpc>
              <a:spcBef>
                <a:spcPts val="670"/>
              </a:spcBef>
              <a:buFontTx/>
              <a:buChar char="•"/>
            </a:pPr>
            <a:r>
              <a:rPr lang="en-US" altLang="zh-CN" sz="3200" dirty="0">
                <a:latin typeface="+mn-lt"/>
                <a:ea typeface="宋体" panose="02010600030101010101" pitchFamily="2" charset="-122"/>
              </a:rPr>
              <a:t>Design of Pipelined CPU executing </a:t>
            </a:r>
            <a:r>
              <a:rPr lang="en-US" altLang="zh-CN" sz="3200" dirty="0" smtClean="0">
                <a:latin typeface="+mn-lt"/>
                <a:ea typeface="宋体" panose="02010600030101010101" pitchFamily="2" charset="-122"/>
              </a:rPr>
              <a:t>RV32I </a:t>
            </a:r>
            <a:r>
              <a:rPr lang="en-US" altLang="zh-CN" sz="3200" dirty="0">
                <a:latin typeface="+mn-lt"/>
                <a:ea typeface="宋体" panose="02010600030101010101" pitchFamily="2" charset="-122"/>
              </a:rPr>
              <a:t>instructions.</a:t>
            </a:r>
            <a:endParaRPr lang="en-US" altLang="zh-CN" sz="3200" dirty="0">
              <a:latin typeface="+mn-lt"/>
              <a:ea typeface="宋体" panose="02010600030101010101" pitchFamily="2" charset="-122"/>
            </a:endParaRPr>
          </a:p>
          <a:p>
            <a:pPr lvl="1">
              <a:spcBef>
                <a:spcPts val="670"/>
              </a:spcBef>
              <a:buFontTx/>
              <a:buChar char="–"/>
            </a:pPr>
            <a:r>
              <a:rPr lang="en-US" altLang="zh-CN" sz="2800" dirty="0" smtClean="0">
                <a:latin typeface="+mn-lt"/>
                <a:ea typeface="宋体" panose="02010600030101010101" pitchFamily="2" charset="-122"/>
                <a:sym typeface="+mn-ea"/>
              </a:rPr>
              <a:t>Design</a:t>
            </a:r>
            <a:r>
              <a:rPr lang="en-US" altLang="zh-CN" sz="2800" dirty="0" smtClean="0">
                <a:solidFill>
                  <a:srgbClr val="FF0000"/>
                </a:solidFill>
                <a:latin typeface="+mn-lt"/>
                <a:ea typeface="宋体" panose="02010600030101010101" pitchFamily="2" charset="-122"/>
                <a:sym typeface="+mn-ea"/>
              </a:rPr>
              <a:t> </a:t>
            </a:r>
            <a:r>
              <a:rPr lang="en-US" altLang="zh-CN" sz="2800" dirty="0" smtClean="0">
                <a:solidFill>
                  <a:srgbClr val="FF0000"/>
                </a:solidFill>
                <a:latin typeface="+mn-lt"/>
                <a:ea typeface="宋体" panose="02010600030101010101" pitchFamily="2" charset="-122"/>
                <a:sym typeface="+mn-ea"/>
              </a:rPr>
              <a:t>Hazard Detection Unit</a:t>
            </a:r>
            <a:endParaRPr lang="en-US" altLang="zh-CN" sz="2800" dirty="0" smtClean="0">
              <a:solidFill>
                <a:srgbClr val="FF0000"/>
              </a:solidFill>
              <a:latin typeface="+mn-lt"/>
              <a:ea typeface="宋体" panose="02010600030101010101" pitchFamily="2" charset="-122"/>
            </a:endParaRPr>
          </a:p>
          <a:p>
            <a:pPr lvl="1">
              <a:spcBef>
                <a:spcPts val="670"/>
              </a:spcBef>
              <a:buFontTx/>
              <a:buChar char="–"/>
            </a:pPr>
            <a:r>
              <a:rPr lang="en-US" altLang="zh-CN" sz="2800" dirty="0">
                <a:latin typeface="+mn-lt"/>
                <a:ea typeface="宋体" panose="02010600030101010101" pitchFamily="2" charset="-122"/>
                <a:sym typeface="+mn-ea"/>
              </a:rPr>
              <a:t>Design </a:t>
            </a:r>
            <a:r>
              <a:rPr lang="en-US" altLang="zh-CN" sz="2800" dirty="0" err="1" smtClean="0">
                <a:solidFill>
                  <a:srgbClr val="FF0000"/>
                </a:solidFill>
                <a:latin typeface="+mn-lt"/>
                <a:ea typeface="宋体" panose="02010600030101010101" pitchFamily="2" charset="-122"/>
                <a:sym typeface="+mn-ea"/>
              </a:rPr>
              <a:t>datapath </a:t>
            </a:r>
            <a:endParaRPr lang="en-US" altLang="zh-CN" sz="2800" dirty="0" smtClean="0">
              <a:solidFill>
                <a:srgbClr val="FF0000"/>
              </a:solidFill>
              <a:latin typeface="+mn-lt"/>
              <a:ea typeface="宋体" panose="02010600030101010101" pitchFamily="2" charset="-122"/>
            </a:endParaRPr>
          </a:p>
          <a:p>
            <a:pPr lvl="1">
              <a:spcBef>
                <a:spcPts val="670"/>
              </a:spcBef>
              <a:buFontTx/>
              <a:buChar char="–"/>
            </a:pPr>
            <a:r>
              <a:rPr lang="en-US" altLang="zh-CN" sz="2800" dirty="0" smtClean="0">
                <a:latin typeface="+mn-lt"/>
                <a:ea typeface="宋体" panose="02010600030101010101" pitchFamily="2" charset="-122"/>
              </a:rPr>
              <a:t>Design </a:t>
            </a:r>
            <a:r>
              <a:rPr lang="en-US" altLang="zh-CN" sz="2800" dirty="0">
                <a:solidFill>
                  <a:srgbClr val="FF0000"/>
                </a:solidFill>
                <a:latin typeface="+mn-lt"/>
                <a:ea typeface="宋体" panose="02010600030101010101" pitchFamily="2" charset="-122"/>
              </a:rPr>
              <a:t>CPU Controller</a:t>
            </a:r>
            <a:endParaRPr lang="en-US" altLang="zh-CN" sz="2800" dirty="0">
              <a:latin typeface="+mn-lt"/>
              <a:ea typeface="宋体" panose="02010600030101010101" pitchFamily="2" charset="-122"/>
            </a:endParaRPr>
          </a:p>
          <a:p>
            <a:pPr>
              <a:lnSpc>
                <a:spcPct val="100000"/>
              </a:lnSpc>
              <a:spcBef>
                <a:spcPts val="670"/>
              </a:spcBef>
              <a:buFontTx/>
              <a:buChar char="•"/>
            </a:pPr>
            <a:endParaRPr lang="en-US" altLang="zh-CN" sz="3200" dirty="0" smtClean="0">
              <a:solidFill>
                <a:srgbClr val="FF0000"/>
              </a:solidFill>
              <a:latin typeface="+mn-lt"/>
              <a:ea typeface="宋体" panose="02010600030101010101" pitchFamily="2" charset="-122"/>
            </a:endParaRPr>
          </a:p>
          <a:p>
            <a:pPr>
              <a:lnSpc>
                <a:spcPct val="100000"/>
              </a:lnSpc>
              <a:spcBef>
                <a:spcPts val="670"/>
              </a:spcBef>
              <a:buFontTx/>
              <a:buChar char="•"/>
            </a:pPr>
            <a:r>
              <a:rPr lang="en-US" altLang="zh-CN" sz="3200" dirty="0" smtClean="0">
                <a:solidFill>
                  <a:srgbClr val="FF0000"/>
                </a:solidFill>
                <a:latin typeface="+mn-lt"/>
                <a:ea typeface="宋体" panose="02010600030101010101" pitchFamily="2" charset="-122"/>
              </a:rPr>
              <a:t>Verify </a:t>
            </a:r>
            <a:r>
              <a:rPr lang="en-US" altLang="zh-CN" sz="3200" dirty="0">
                <a:solidFill>
                  <a:srgbClr val="FF0000"/>
                </a:solidFill>
                <a:latin typeface="+mn-lt"/>
                <a:ea typeface="宋体" panose="02010600030101010101" pitchFamily="2" charset="-122"/>
              </a:rPr>
              <a:t>the Pipelined CPU with program</a:t>
            </a:r>
            <a:r>
              <a:rPr lang="en-US" altLang="zh-CN" sz="3200" dirty="0">
                <a:latin typeface="+mn-lt"/>
                <a:ea typeface="宋体" panose="02010600030101010101" pitchFamily="2" charset="-122"/>
              </a:rPr>
              <a:t> and observe the execution of program</a:t>
            </a:r>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(4)</a:t>
            </a:r>
            <a:endParaRPr lang="en-US" altLang="zh-CN" sz="4400" dirty="0">
              <a:solidFill>
                <a:srgbClr val="19A1FD"/>
              </a:solidFill>
              <a:latin typeface="+mn-lt"/>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1384" y="1271384"/>
            <a:ext cx="11089232" cy="541364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(5)</a:t>
            </a:r>
            <a:endParaRPr lang="en-US" altLang="zh-CN" sz="4400" dirty="0">
              <a:solidFill>
                <a:srgbClr val="19A1FD"/>
              </a:solidFill>
              <a:latin typeface="+mn-lt"/>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9376" y="1287016"/>
            <a:ext cx="11161240" cy="5453611"/>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(6)</a:t>
            </a:r>
            <a:endParaRPr lang="en-US" altLang="zh-CN" sz="4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6561" y="1287016"/>
            <a:ext cx="11216063" cy="545435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(7)</a:t>
            </a:r>
            <a:endParaRPr lang="en-US" altLang="zh-CN" sz="4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9376" y="1268760"/>
            <a:ext cx="11161240" cy="544818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43025" y="1628775"/>
            <a:ext cx="5499100" cy="4096385"/>
          </a:xfrm>
          <a:prstGeom prst="rect">
            <a:avLst/>
          </a:prstGeom>
        </p:spPr>
      </p:pic>
      <p:sp>
        <p:nvSpPr>
          <p:cNvPr id="4" name="文本框 3"/>
          <p:cNvSpPr txBox="1"/>
          <p:nvPr/>
        </p:nvSpPr>
        <p:spPr>
          <a:xfrm>
            <a:off x="7607935" y="2420620"/>
            <a:ext cx="3673475" cy="1829435"/>
          </a:xfrm>
          <a:prstGeom prst="rect">
            <a:avLst/>
          </a:prstGeom>
          <a:noFill/>
        </p:spPr>
        <p:txBody>
          <a:bodyPr wrap="square" rtlCol="0" anchor="t">
            <a:noAutofit/>
          </a:bodyPr>
          <a:p>
            <a:r>
              <a:rPr lang="zh-CN" altLang="en-US" sz="2400">
                <a:solidFill>
                  <a:srgbClr val="1EA3FD"/>
                </a:solidFill>
              </a:rPr>
              <a:t>Single Step Debug: </a:t>
            </a:r>
            <a:endParaRPr lang="zh-CN" altLang="en-US" sz="2400">
              <a:solidFill>
                <a:srgbClr val="1EA3FD"/>
              </a:solidFill>
            </a:endParaRPr>
          </a:p>
          <a:p>
            <a:pPr indent="457200"/>
            <a:r>
              <a:rPr lang="zh-CN" altLang="en-US" sz="2400"/>
              <a:t>SW[0] = 1</a:t>
            </a:r>
            <a:endParaRPr lang="zh-CN" altLang="en-US" sz="2400"/>
          </a:p>
          <a:p>
            <a:pPr indent="457200"/>
            <a:r>
              <a:rPr lang="zh-CN" altLang="en-US" sz="2400"/>
              <a:t>Press BTNX4Y0</a:t>
            </a:r>
            <a:endParaRPr lang="zh-CN" altLang="en-US" sz="2400"/>
          </a:p>
          <a:p>
            <a:r>
              <a:rPr lang="zh-CN" altLang="en-US" sz="2400">
                <a:solidFill>
                  <a:srgbClr val="1EA3FD"/>
                </a:solidFill>
              </a:rPr>
              <a:t>Illegal Instruction</a:t>
            </a:r>
            <a:endParaRPr lang="zh-CN" altLang="en-US" sz="2400">
              <a:solidFill>
                <a:srgbClr val="1EA3FD"/>
              </a:solidFill>
            </a:endParaRPr>
          </a:p>
          <a:p>
            <a:pPr indent="457200"/>
            <a:r>
              <a:rPr lang="zh-CN" altLang="en-US" sz="2400"/>
              <a:t>Complete Code2Inst.v</a:t>
            </a:r>
            <a:endParaRPr lang="zh-CN" altLang="en-US" sz="2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Checkpoints</a:t>
            </a:r>
            <a:endParaRPr lang="en-US" altLang="zh-CN" sz="4400" dirty="0">
              <a:solidFill>
                <a:srgbClr val="19A1FD"/>
              </a:solidFill>
              <a:latin typeface="+mn-lt"/>
              <a:ea typeface="宋体" panose="02010600030101010101" pitchFamily="2" charset="-122"/>
            </a:endParaRPr>
          </a:p>
        </p:txBody>
      </p:sp>
      <p:sp>
        <p:nvSpPr>
          <p:cNvPr id="19459" name="Rectangle 3"/>
          <p:cNvSpPr>
            <a:spLocks noGrp="1" noChangeArrowheads="1"/>
          </p:cNvSpPr>
          <p:nvPr>
            <p:ph type="body" idx="1"/>
          </p:nvPr>
        </p:nvSpPr>
        <p:spPr>
          <a:xfrm>
            <a:off x="623392" y="1412776"/>
            <a:ext cx="10945216" cy="4800600"/>
          </a:xfrm>
        </p:spPr>
        <p:txBody>
          <a:bodyPr>
            <a:noAutofit/>
          </a:bodyPr>
          <a:lstStyle/>
          <a:p>
            <a:pPr eaLnBrk="1" hangingPunct="1">
              <a:lnSpc>
                <a:spcPct val="100000"/>
              </a:lnSpc>
              <a:buFont typeface="Arial" panose="020B0604020202020204" pitchFamily="34" charset="0"/>
              <a:buChar char="•"/>
            </a:pPr>
            <a:r>
              <a:rPr lang="en-US" altLang="zh-CN" sz="2800" dirty="0">
                <a:solidFill>
                  <a:srgbClr val="19A1FD"/>
                </a:solidFill>
                <a:latin typeface="+mn-lt"/>
                <a:ea typeface="宋体" panose="02010600030101010101" pitchFamily="2" charset="-122"/>
              </a:rPr>
              <a:t>CP 1:  </a:t>
            </a:r>
            <a:endParaRPr lang="en-US" altLang="zh-CN" sz="2800" dirty="0">
              <a:solidFill>
                <a:srgbClr val="19A1FD"/>
              </a:solidFill>
              <a:latin typeface="+mn-lt"/>
              <a:ea typeface="宋体" panose="02010600030101010101" pitchFamily="2" charset="-122"/>
            </a:endParaRPr>
          </a:p>
          <a:p>
            <a:pPr marL="457200" lvl="1" indent="0">
              <a:buNone/>
            </a:pPr>
            <a:r>
              <a:rPr lang="en-US" altLang="zh-CN" sz="3200" dirty="0">
                <a:latin typeface="+mn-lt"/>
                <a:ea typeface="宋体" panose="02010600030101010101" pitchFamily="2" charset="-122"/>
              </a:rPr>
              <a:t>Waveform Simulation of the Pipelined CPU with the verification </a:t>
            </a:r>
            <a:r>
              <a:rPr lang="en-US" altLang="zh-CN" sz="3200" dirty="0" smtClean="0">
                <a:latin typeface="+mn-lt"/>
                <a:ea typeface="宋体" panose="02010600030101010101" pitchFamily="2" charset="-122"/>
              </a:rPr>
              <a:t>program</a:t>
            </a:r>
            <a:endParaRPr lang="en-US" altLang="zh-CN" sz="3200" dirty="0" smtClean="0">
              <a:latin typeface="+mn-lt"/>
              <a:ea typeface="宋体" panose="02010600030101010101" pitchFamily="2" charset="-122"/>
            </a:endParaRPr>
          </a:p>
          <a:p>
            <a:pPr marL="457200" lvl="1" indent="0">
              <a:buNone/>
            </a:pPr>
            <a:endParaRPr lang="en-US" altLang="zh-CN" sz="3200" dirty="0">
              <a:latin typeface="+mn-lt"/>
              <a:ea typeface="宋体" panose="02010600030101010101" pitchFamily="2" charset="-122"/>
            </a:endParaRPr>
          </a:p>
          <a:p>
            <a:pPr eaLnBrk="1" hangingPunct="1">
              <a:lnSpc>
                <a:spcPct val="100000"/>
              </a:lnSpc>
              <a:buFont typeface="Arial" panose="020B0604020202020204" pitchFamily="34" charset="0"/>
              <a:buChar char="•"/>
            </a:pPr>
            <a:r>
              <a:rPr lang="en-US" altLang="zh-CN" sz="2800" dirty="0">
                <a:solidFill>
                  <a:srgbClr val="19A1FD"/>
                </a:solidFill>
                <a:latin typeface="+mn-lt"/>
                <a:ea typeface="宋体" panose="02010600030101010101" pitchFamily="2" charset="-122"/>
              </a:rPr>
              <a:t>CP 2: </a:t>
            </a:r>
            <a:endParaRPr lang="en-US" altLang="zh-CN" sz="2800" dirty="0">
              <a:solidFill>
                <a:srgbClr val="19A1FD"/>
              </a:solidFill>
              <a:latin typeface="+mn-lt"/>
              <a:ea typeface="宋体" panose="02010600030101010101" pitchFamily="2" charset="-122"/>
            </a:endParaRPr>
          </a:p>
          <a:p>
            <a:pPr marL="457200" lvl="1" indent="0">
              <a:buNone/>
            </a:pPr>
            <a:r>
              <a:rPr lang="en-US" altLang="zh-CN" sz="3200" dirty="0">
                <a:latin typeface="+mn-lt"/>
                <a:ea typeface="宋体" panose="02010600030101010101" pitchFamily="2" charset="-122"/>
              </a:rPr>
              <a:t>FPGA Implementation of the Pipelined CPU with the verification program</a:t>
            </a:r>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673" y="2431048"/>
            <a:ext cx="5832647" cy="1862048"/>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CN" sz="11500" b="1" spc="50" dirty="0">
                <a:ln w="11430"/>
                <a:solidFill>
                  <a:schemeClr val="tx2">
                    <a:lumMod val="60000"/>
                    <a:lumOff val="40000"/>
                  </a:schemeClr>
                </a:solidFill>
                <a:effectLst>
                  <a:outerShdw blurRad="76200" dist="50800" dir="5400000" algn="tl" rotWithShape="0">
                    <a:srgbClr val="000000">
                      <a:alpha val="65000"/>
                    </a:srgbClr>
                  </a:outerShdw>
                </a:effectLst>
              </a:rPr>
              <a:t>Thanks!</a:t>
            </a:r>
            <a:endParaRPr lang="zh-CN" altLang="en-US" sz="11500" b="1" spc="50" dirty="0">
              <a:ln w="11430"/>
              <a:solidFill>
                <a:schemeClr val="tx2">
                  <a:lumMod val="60000"/>
                  <a:lumOff val="40000"/>
                </a:schemeClr>
              </a:soli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a:t>
            </a:r>
            <a:r>
              <a:rPr lang="en-US" altLang="zh-CN" sz="3400" dirty="0">
                <a:solidFill>
                  <a:srgbClr val="19A1FD"/>
                </a:solidFill>
                <a:latin typeface="+mn-lt"/>
                <a:ea typeface="宋体" panose="02010600030101010101" pitchFamily="2" charset="-122"/>
              </a:rPr>
              <a:t>CPU supporting execution of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368" y="1766118"/>
            <a:ext cx="11521280" cy="375111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a:t>
            </a:r>
            <a:r>
              <a:rPr lang="en-US" altLang="zh-CN" sz="3400" dirty="0">
                <a:solidFill>
                  <a:srgbClr val="19A1FD"/>
                </a:solidFill>
                <a:latin typeface="+mn-lt"/>
                <a:ea typeface="宋体" panose="02010600030101010101" pitchFamily="2" charset="-122"/>
              </a:rPr>
              <a:t>CPU supporting execution of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213" y="1484784"/>
            <a:ext cx="11727557" cy="45365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a:t>
            </a:r>
            <a:r>
              <a:rPr lang="en-US" altLang="zh-CN" sz="3400" dirty="0">
                <a:solidFill>
                  <a:srgbClr val="19A1FD"/>
                </a:solidFill>
                <a:latin typeface="+mn-lt"/>
                <a:ea typeface="宋体" panose="02010600030101010101" pitchFamily="2" charset="-122"/>
              </a:rPr>
              <a:t>CPU supporting execution of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63352" y="1484784"/>
            <a:ext cx="11726531" cy="388843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a:t>
            </a:r>
            <a:r>
              <a:rPr lang="en-US" altLang="zh-CN" sz="3400" dirty="0">
                <a:solidFill>
                  <a:srgbClr val="19A1FD"/>
                </a:solidFill>
                <a:latin typeface="+mn-lt"/>
                <a:ea typeface="宋体" panose="02010600030101010101" pitchFamily="2" charset="-122"/>
              </a:rPr>
              <a:t>CPU supporting execution of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stretch>
            <a:fillRect/>
          </a:stretch>
        </p:blipFill>
        <p:spPr>
          <a:xfrm>
            <a:off x="335360" y="1484784"/>
            <a:ext cx="11521280" cy="426824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a:t>
            </a:r>
            <a:r>
              <a:rPr lang="en-US" altLang="zh-CN" sz="3400" dirty="0">
                <a:solidFill>
                  <a:srgbClr val="19A1FD"/>
                </a:solidFill>
                <a:latin typeface="+mn-lt"/>
                <a:ea typeface="宋体" panose="02010600030101010101" pitchFamily="2" charset="-122"/>
              </a:rPr>
              <a:t>CPU supporting execution of </a:t>
            </a:r>
            <a:r>
              <a:rPr lang="en-US" altLang="zh-CN" sz="3400" dirty="0" smtClean="0">
                <a:solidFill>
                  <a:srgbClr val="19A1FD"/>
                </a:solidFill>
                <a:latin typeface="+mn-lt"/>
                <a:ea typeface="宋体" panose="02010600030101010101" pitchFamily="2" charset="-122"/>
              </a:rPr>
              <a:t>RV32I </a:t>
            </a:r>
            <a:r>
              <a:rPr lang="en-US" altLang="zh-CN" sz="3400" dirty="0">
                <a:solidFill>
                  <a:srgbClr val="19A1FD"/>
                </a:solidFill>
                <a:latin typeface="+mn-lt"/>
                <a:ea typeface="宋体" panose="02010600030101010101" pitchFamily="2" charset="-122"/>
              </a:rPr>
              <a:t>instructions</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53289" y="1484784"/>
            <a:ext cx="11727557" cy="4536504"/>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4fabeb0c-7379-4d13-8cc7-1afdcf27fdb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0c90cd44-c213-4e61-bd4e-1ce57c55b1cc"/>
  <p:tag name="COMMONDATA" val="eyJoZGlkIjoiOTAyMTg2OGY1MDg2NzFiNGU0MzMyYzJmMmEzODBhYTg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f7c20573-e042-46ba-86e4-7d17e28ed377}"/>
</p:tagLst>
</file>

<file path=ppt/tags/tag6.xml><?xml version="1.0" encoding="utf-8"?>
<p:tagLst xmlns:p="http://schemas.openxmlformats.org/presentationml/2006/main">
  <p:tag name="KSO_WM_UNIT_TABLE_BEAUTIFY" val="smartTable{0002b8e1-cebd-43e8-86d1-dfc6278b8fc3}"/>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6707</Words>
  <Application>WPS 演示</Application>
  <PresentationFormat>Widescreen</PresentationFormat>
  <Paragraphs>1644</Paragraphs>
  <Slides>46</Slides>
  <Notes>0</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9</vt:i4>
      </vt:variant>
      <vt:variant>
        <vt:lpstr>幻灯片标题</vt:lpstr>
      </vt:variant>
      <vt:variant>
        <vt:i4>46</vt:i4>
      </vt:variant>
    </vt:vector>
  </HeadingPairs>
  <TitlesOfParts>
    <vt:vector size="71" baseType="lpstr">
      <vt:lpstr>Arial</vt:lpstr>
      <vt:lpstr>宋体</vt:lpstr>
      <vt:lpstr>Wingdings</vt:lpstr>
      <vt:lpstr>黑体</vt:lpstr>
      <vt:lpstr>华文细黑</vt:lpstr>
      <vt:lpstr>微软雅黑</vt:lpstr>
      <vt:lpstr>楷体_GB2312</vt:lpstr>
      <vt:lpstr>新宋体</vt:lpstr>
      <vt:lpstr>楷体</vt:lpstr>
      <vt:lpstr>Calibri</vt:lpstr>
      <vt:lpstr>Arial Unicode MS</vt:lpstr>
      <vt:lpstr>Times New Roman</vt:lpstr>
      <vt:lpstr>等线</vt:lpstr>
      <vt:lpstr>自定义设计方案</vt:lpstr>
      <vt:lpstr>实验室PPT模版2013 beta1</vt:lpstr>
      <vt:lpstr>1_自定义设计方案</vt:lpstr>
      <vt:lpstr>Visio.Drawing.11</vt:lpstr>
      <vt:lpstr>Visio.Drawing.11</vt:lpstr>
      <vt:lpstr>Visio.Drawing.11</vt:lpstr>
      <vt:lpstr>Visio.Drawing.11</vt:lpstr>
      <vt:lpstr>Visio.Drawing.11</vt:lpstr>
      <vt:lpstr>Visio.Drawing.11</vt:lpstr>
      <vt:lpstr>Visio.Drawing.11</vt:lpstr>
      <vt:lpstr>Visio.Drawing.11</vt:lpstr>
      <vt:lpstr>Visio.Drawing.11</vt:lpstr>
      <vt:lpstr>Computer Architecture Experiment</vt:lpstr>
      <vt:lpstr>Outline</vt:lpstr>
      <vt:lpstr>Experiment Purpose</vt:lpstr>
      <vt:lpstr>Experiment Task</vt:lpstr>
      <vt:lpstr>Pipelined CPU supporting execution of RV32I instructions</vt:lpstr>
      <vt:lpstr>Pipelined CPU supporting execution of RV32I instructions</vt:lpstr>
      <vt:lpstr>Pipelined CPU supporting execution of RV32I instructions</vt:lpstr>
      <vt:lpstr>Pipelined CPU supporting execution of RV32I instructions</vt:lpstr>
      <vt:lpstr>Pipelined CPU supporting execution of RV32I instructions</vt:lpstr>
      <vt:lpstr>Instruction Demo: Data Hazard</vt:lpstr>
      <vt:lpstr>Data Hazard Causes Stalls</vt:lpstr>
      <vt:lpstr>Pipeline Forward to Avoid the Data hazard</vt:lpstr>
      <vt:lpstr>SW After LW</vt:lpstr>
      <vt:lpstr>Condition in Which Bypass Unit doesn’t work</vt:lpstr>
      <vt:lpstr>Pipeline Stalls</vt:lpstr>
      <vt:lpstr>Instruction Demo: Control Hazard</vt:lpstr>
      <vt:lpstr>Execution result</vt:lpstr>
      <vt:lpstr>Methods of resolving Control hazards</vt:lpstr>
      <vt:lpstr>Freeze method</vt:lpstr>
      <vt:lpstr>Predict-not-taken</vt:lpstr>
      <vt:lpstr>Predict-taken method</vt:lpstr>
      <vt:lpstr>Stalls of Predict Methods for Control Hazard</vt:lpstr>
      <vt:lpstr>Pipelined CPU supporting RV32I instructions</vt:lpstr>
      <vt:lpstr>Pipelined CPU supporting RV32I instructions</vt:lpstr>
      <vt:lpstr>Pipelined CPU supporting RV32I instructions</vt:lpstr>
      <vt:lpstr>Pipelined CPU supporting RV32I instructions</vt:lpstr>
      <vt:lpstr>Hazard Detection Unit</vt:lpstr>
      <vt:lpstr>Hazard Detection Unit</vt:lpstr>
      <vt:lpstr>Hazard Detection Unit</vt:lpstr>
      <vt:lpstr>Instr. Mem.(1)</vt:lpstr>
      <vt:lpstr>Instr. Mem.(2)</vt:lpstr>
      <vt:lpstr>Instr. Mem.(3)</vt:lpstr>
      <vt:lpstr>Instr. Mem.(4)</vt:lpstr>
      <vt:lpstr>Instr. Mem.(5)</vt:lpstr>
      <vt:lpstr>Data Mem. </vt:lpstr>
      <vt:lpstr>Simulation (1)</vt:lpstr>
      <vt:lpstr>Simulation (1)</vt:lpstr>
      <vt:lpstr>Simulation (2)</vt:lpstr>
      <vt:lpstr>Simulation (3)</vt:lpstr>
      <vt:lpstr>Simulation (4)</vt:lpstr>
      <vt:lpstr>Simulation (5)</vt:lpstr>
      <vt:lpstr>Simulation (6)</vt:lpstr>
      <vt:lpstr>Simulation (7)</vt:lpstr>
      <vt:lpstr>PowerPoint 演示文稿</vt:lpstr>
      <vt:lpstr>Checkpoints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辰晨</cp:lastModifiedBy>
  <cp:revision>348</cp:revision>
  <dcterms:created xsi:type="dcterms:W3CDTF">2011-08-03T07:44:00Z</dcterms:created>
  <dcterms:modified xsi:type="dcterms:W3CDTF">2023-09-20T05:46:20Z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C111F957448347C8967F26251993AE7E_13</vt:lpwstr>
  </property>
  <property fmtid="{D5CDD505-2E9C-101B-9397-08002B2CF9AE}" pid="3" name="KSOProductBuildVer">
    <vt:lpwstr>2052-12.1.0.15374</vt:lpwstr>
  </property>
</Properties>
</file>